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1" r:id="rId3"/>
    <p:sldId id="282" r:id="rId4"/>
    <p:sldId id="257" r:id="rId5"/>
    <p:sldId id="258" r:id="rId6"/>
    <p:sldId id="262" r:id="rId7"/>
    <p:sldId id="265" r:id="rId8"/>
    <p:sldId id="264" r:id="rId9"/>
    <p:sldId id="266" r:id="rId10"/>
    <p:sldId id="267" r:id="rId11"/>
    <p:sldId id="263" r:id="rId12"/>
    <p:sldId id="276" r:id="rId13"/>
    <p:sldId id="277" r:id="rId14"/>
    <p:sldId id="270" r:id="rId15"/>
    <p:sldId id="278" r:id="rId16"/>
    <p:sldId id="273" r:id="rId17"/>
    <p:sldId id="279" r:id="rId18"/>
    <p:sldId id="280"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F9EA50-5D99-416F-806D-8A7C05E9022E}"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0B065A60-B842-462A-AA5A-7D4AF71EF833}">
      <dgm:prSet/>
      <dgm:spPr/>
      <dgm:t>
        <a:bodyPr/>
        <a:lstStyle/>
        <a:p>
          <a:r>
            <a:rPr lang="en-US" dirty="0"/>
            <a:t>1) </a:t>
          </a:r>
          <a:r>
            <a:rPr lang="en-US" b="0" i="0" dirty="0"/>
            <a:t>Data Selection &amp; Goals</a:t>
          </a:r>
          <a:endParaRPr lang="en-US" dirty="0"/>
        </a:p>
      </dgm:t>
    </dgm:pt>
    <dgm:pt modelId="{625A7657-01EE-4036-860D-DD2A5CDD97F7}" type="parTrans" cxnId="{959963EC-7761-40BE-A3E4-59596D6F9E7F}">
      <dgm:prSet/>
      <dgm:spPr/>
      <dgm:t>
        <a:bodyPr/>
        <a:lstStyle/>
        <a:p>
          <a:endParaRPr lang="en-US"/>
        </a:p>
      </dgm:t>
    </dgm:pt>
    <dgm:pt modelId="{1BFBA133-15E1-4E3A-9D38-33CD29251470}" type="sibTrans" cxnId="{959963EC-7761-40BE-A3E4-59596D6F9E7F}">
      <dgm:prSet/>
      <dgm:spPr/>
      <dgm:t>
        <a:bodyPr/>
        <a:lstStyle/>
        <a:p>
          <a:endParaRPr lang="en-US"/>
        </a:p>
      </dgm:t>
    </dgm:pt>
    <dgm:pt modelId="{16CB3270-F330-4AD4-8A74-35289A6A8906}">
      <dgm:prSet/>
      <dgm:spPr/>
      <dgm:t>
        <a:bodyPr/>
        <a:lstStyle/>
        <a:p>
          <a:r>
            <a:rPr lang="en-US" b="0" i="0" dirty="0"/>
            <a:t>2) Analysis</a:t>
          </a:r>
          <a:endParaRPr lang="en-US" dirty="0"/>
        </a:p>
      </dgm:t>
    </dgm:pt>
    <dgm:pt modelId="{3CEF3C24-624A-4AA1-B874-359FBC8A241A}" type="parTrans" cxnId="{600768C8-2950-48A1-B3F6-F4875A85DB99}">
      <dgm:prSet/>
      <dgm:spPr/>
      <dgm:t>
        <a:bodyPr/>
        <a:lstStyle/>
        <a:p>
          <a:endParaRPr lang="en-US"/>
        </a:p>
      </dgm:t>
    </dgm:pt>
    <dgm:pt modelId="{FB75889D-817E-44AD-A6F1-BDD64C6A02F7}" type="sibTrans" cxnId="{600768C8-2950-48A1-B3F6-F4875A85DB99}">
      <dgm:prSet/>
      <dgm:spPr/>
      <dgm:t>
        <a:bodyPr/>
        <a:lstStyle/>
        <a:p>
          <a:endParaRPr lang="en-US"/>
        </a:p>
      </dgm:t>
    </dgm:pt>
    <dgm:pt modelId="{EE3DEE12-DADA-4832-B0B5-ED11AD2148A3}">
      <dgm:prSet/>
      <dgm:spPr/>
      <dgm:t>
        <a:bodyPr/>
        <a:lstStyle/>
        <a:p>
          <a:r>
            <a:rPr lang="en-US" b="0" i="0"/>
            <a:t>3) Data Visualization</a:t>
          </a:r>
          <a:endParaRPr lang="en-US"/>
        </a:p>
      </dgm:t>
    </dgm:pt>
    <dgm:pt modelId="{18540923-9376-4EC6-8FB2-52370EB5EEDF}" type="parTrans" cxnId="{F4F6AC1D-7C99-426A-AC28-DAC4C4D28160}">
      <dgm:prSet/>
      <dgm:spPr/>
      <dgm:t>
        <a:bodyPr/>
        <a:lstStyle/>
        <a:p>
          <a:endParaRPr lang="en-US"/>
        </a:p>
      </dgm:t>
    </dgm:pt>
    <dgm:pt modelId="{2707157B-7F79-467A-8C3F-1FD886AD8081}" type="sibTrans" cxnId="{F4F6AC1D-7C99-426A-AC28-DAC4C4D28160}">
      <dgm:prSet/>
      <dgm:spPr/>
      <dgm:t>
        <a:bodyPr/>
        <a:lstStyle/>
        <a:p>
          <a:endParaRPr lang="en-US"/>
        </a:p>
      </dgm:t>
    </dgm:pt>
    <dgm:pt modelId="{6AC67499-768C-4A07-8095-9782DBD8CB82}">
      <dgm:prSet/>
      <dgm:spPr/>
      <dgm:t>
        <a:bodyPr/>
        <a:lstStyle/>
        <a:p>
          <a:r>
            <a:rPr lang="en-US"/>
            <a:t>4) </a:t>
          </a:r>
          <a:r>
            <a:rPr lang="en-US" b="0" i="0"/>
            <a:t>Conclusion</a:t>
          </a:r>
          <a:endParaRPr lang="en-US"/>
        </a:p>
      </dgm:t>
    </dgm:pt>
    <dgm:pt modelId="{CC69BC2B-A137-444D-B5EE-247564A2ADED}" type="parTrans" cxnId="{84992B90-068E-49CB-95A4-6F404DA2A798}">
      <dgm:prSet/>
      <dgm:spPr/>
      <dgm:t>
        <a:bodyPr/>
        <a:lstStyle/>
        <a:p>
          <a:endParaRPr lang="en-US"/>
        </a:p>
      </dgm:t>
    </dgm:pt>
    <dgm:pt modelId="{AFFA7B78-090F-4947-A6B7-26953C32DBE3}" type="sibTrans" cxnId="{84992B90-068E-49CB-95A4-6F404DA2A798}">
      <dgm:prSet/>
      <dgm:spPr/>
      <dgm:t>
        <a:bodyPr/>
        <a:lstStyle/>
        <a:p>
          <a:endParaRPr lang="en-US"/>
        </a:p>
      </dgm:t>
    </dgm:pt>
    <dgm:pt modelId="{22CDA874-42FB-4164-AD3D-3560EBC8E141}" type="pres">
      <dgm:prSet presAssocID="{F1F9EA50-5D99-416F-806D-8A7C05E9022E}" presName="outerComposite" presStyleCnt="0">
        <dgm:presLayoutVars>
          <dgm:chMax val="5"/>
          <dgm:dir/>
          <dgm:resizeHandles val="exact"/>
        </dgm:presLayoutVars>
      </dgm:prSet>
      <dgm:spPr/>
    </dgm:pt>
    <dgm:pt modelId="{0FF55FCC-0277-4E47-AD78-343EE6FFF50A}" type="pres">
      <dgm:prSet presAssocID="{F1F9EA50-5D99-416F-806D-8A7C05E9022E}" presName="dummyMaxCanvas" presStyleCnt="0">
        <dgm:presLayoutVars/>
      </dgm:prSet>
      <dgm:spPr/>
    </dgm:pt>
    <dgm:pt modelId="{4B8B8A1D-ED3C-48A6-8275-B2D4827C8C66}" type="pres">
      <dgm:prSet presAssocID="{F1F9EA50-5D99-416F-806D-8A7C05E9022E}" presName="FourNodes_1" presStyleLbl="node1" presStyleIdx="0" presStyleCnt="4">
        <dgm:presLayoutVars>
          <dgm:bulletEnabled val="1"/>
        </dgm:presLayoutVars>
      </dgm:prSet>
      <dgm:spPr/>
    </dgm:pt>
    <dgm:pt modelId="{DDBBCA23-E9D9-4D87-87C9-458395752C30}" type="pres">
      <dgm:prSet presAssocID="{F1F9EA50-5D99-416F-806D-8A7C05E9022E}" presName="FourNodes_2" presStyleLbl="node1" presStyleIdx="1" presStyleCnt="4">
        <dgm:presLayoutVars>
          <dgm:bulletEnabled val="1"/>
        </dgm:presLayoutVars>
      </dgm:prSet>
      <dgm:spPr/>
    </dgm:pt>
    <dgm:pt modelId="{9CE40410-7F46-4AE7-BBF5-28E33F88B71C}" type="pres">
      <dgm:prSet presAssocID="{F1F9EA50-5D99-416F-806D-8A7C05E9022E}" presName="FourNodes_3" presStyleLbl="node1" presStyleIdx="2" presStyleCnt="4">
        <dgm:presLayoutVars>
          <dgm:bulletEnabled val="1"/>
        </dgm:presLayoutVars>
      </dgm:prSet>
      <dgm:spPr/>
    </dgm:pt>
    <dgm:pt modelId="{535FD46F-CF05-4230-8F23-A717AA42400C}" type="pres">
      <dgm:prSet presAssocID="{F1F9EA50-5D99-416F-806D-8A7C05E9022E}" presName="FourNodes_4" presStyleLbl="node1" presStyleIdx="3" presStyleCnt="4">
        <dgm:presLayoutVars>
          <dgm:bulletEnabled val="1"/>
        </dgm:presLayoutVars>
      </dgm:prSet>
      <dgm:spPr/>
    </dgm:pt>
    <dgm:pt modelId="{495F1DA9-2B87-4703-AE42-2F5706E89C58}" type="pres">
      <dgm:prSet presAssocID="{F1F9EA50-5D99-416F-806D-8A7C05E9022E}" presName="FourConn_1-2" presStyleLbl="fgAccFollowNode1" presStyleIdx="0" presStyleCnt="3">
        <dgm:presLayoutVars>
          <dgm:bulletEnabled val="1"/>
        </dgm:presLayoutVars>
      </dgm:prSet>
      <dgm:spPr/>
    </dgm:pt>
    <dgm:pt modelId="{E8FD5482-F0A3-4982-87F4-B1D357BA14C3}" type="pres">
      <dgm:prSet presAssocID="{F1F9EA50-5D99-416F-806D-8A7C05E9022E}" presName="FourConn_2-3" presStyleLbl="fgAccFollowNode1" presStyleIdx="1" presStyleCnt="3">
        <dgm:presLayoutVars>
          <dgm:bulletEnabled val="1"/>
        </dgm:presLayoutVars>
      </dgm:prSet>
      <dgm:spPr/>
    </dgm:pt>
    <dgm:pt modelId="{22942ABC-B2B0-4066-87C1-941E16C62B1C}" type="pres">
      <dgm:prSet presAssocID="{F1F9EA50-5D99-416F-806D-8A7C05E9022E}" presName="FourConn_3-4" presStyleLbl="fgAccFollowNode1" presStyleIdx="2" presStyleCnt="3">
        <dgm:presLayoutVars>
          <dgm:bulletEnabled val="1"/>
        </dgm:presLayoutVars>
      </dgm:prSet>
      <dgm:spPr/>
    </dgm:pt>
    <dgm:pt modelId="{55DD9A41-0A68-4ACE-8F01-7D374108F5BB}" type="pres">
      <dgm:prSet presAssocID="{F1F9EA50-5D99-416F-806D-8A7C05E9022E}" presName="FourNodes_1_text" presStyleLbl="node1" presStyleIdx="3" presStyleCnt="4">
        <dgm:presLayoutVars>
          <dgm:bulletEnabled val="1"/>
        </dgm:presLayoutVars>
      </dgm:prSet>
      <dgm:spPr/>
    </dgm:pt>
    <dgm:pt modelId="{CB2B3B53-732D-4CC6-B585-877405943E5B}" type="pres">
      <dgm:prSet presAssocID="{F1F9EA50-5D99-416F-806D-8A7C05E9022E}" presName="FourNodes_2_text" presStyleLbl="node1" presStyleIdx="3" presStyleCnt="4">
        <dgm:presLayoutVars>
          <dgm:bulletEnabled val="1"/>
        </dgm:presLayoutVars>
      </dgm:prSet>
      <dgm:spPr/>
    </dgm:pt>
    <dgm:pt modelId="{E8CBC7B3-DCF5-47BE-ABFE-2FA05C1D0451}" type="pres">
      <dgm:prSet presAssocID="{F1F9EA50-5D99-416F-806D-8A7C05E9022E}" presName="FourNodes_3_text" presStyleLbl="node1" presStyleIdx="3" presStyleCnt="4">
        <dgm:presLayoutVars>
          <dgm:bulletEnabled val="1"/>
        </dgm:presLayoutVars>
      </dgm:prSet>
      <dgm:spPr/>
    </dgm:pt>
    <dgm:pt modelId="{EE882478-A3EC-4DCA-A19E-C6BCC90A158F}" type="pres">
      <dgm:prSet presAssocID="{F1F9EA50-5D99-416F-806D-8A7C05E9022E}" presName="FourNodes_4_text" presStyleLbl="node1" presStyleIdx="3" presStyleCnt="4">
        <dgm:presLayoutVars>
          <dgm:bulletEnabled val="1"/>
        </dgm:presLayoutVars>
      </dgm:prSet>
      <dgm:spPr/>
    </dgm:pt>
  </dgm:ptLst>
  <dgm:cxnLst>
    <dgm:cxn modelId="{7EE94703-0E03-4309-928E-4DF49A07D119}" type="presOf" srcId="{16CB3270-F330-4AD4-8A74-35289A6A8906}" destId="{DDBBCA23-E9D9-4D87-87C9-458395752C30}" srcOrd="0" destOrd="0" presId="urn:microsoft.com/office/officeart/2005/8/layout/vProcess5"/>
    <dgm:cxn modelId="{22B9F30E-D9A8-4802-8657-36F3DD699A00}" type="presOf" srcId="{2707157B-7F79-467A-8C3F-1FD886AD8081}" destId="{22942ABC-B2B0-4066-87C1-941E16C62B1C}" srcOrd="0" destOrd="0" presId="urn:microsoft.com/office/officeart/2005/8/layout/vProcess5"/>
    <dgm:cxn modelId="{F4F6AC1D-7C99-426A-AC28-DAC4C4D28160}" srcId="{F1F9EA50-5D99-416F-806D-8A7C05E9022E}" destId="{EE3DEE12-DADA-4832-B0B5-ED11AD2148A3}" srcOrd="2" destOrd="0" parTransId="{18540923-9376-4EC6-8FB2-52370EB5EEDF}" sibTransId="{2707157B-7F79-467A-8C3F-1FD886AD8081}"/>
    <dgm:cxn modelId="{14F86D35-BF14-4C75-8B5E-DB8AD75CD381}" type="presOf" srcId="{EE3DEE12-DADA-4832-B0B5-ED11AD2148A3}" destId="{9CE40410-7F46-4AE7-BBF5-28E33F88B71C}" srcOrd="0" destOrd="0" presId="urn:microsoft.com/office/officeart/2005/8/layout/vProcess5"/>
    <dgm:cxn modelId="{C9355440-79A5-4849-819A-88C8E73F507F}" type="presOf" srcId="{6AC67499-768C-4A07-8095-9782DBD8CB82}" destId="{EE882478-A3EC-4DCA-A19E-C6BCC90A158F}" srcOrd="1" destOrd="0" presId="urn:microsoft.com/office/officeart/2005/8/layout/vProcess5"/>
    <dgm:cxn modelId="{8693A85F-63E5-4F0A-839A-AE94426F03A7}" type="presOf" srcId="{0B065A60-B842-462A-AA5A-7D4AF71EF833}" destId="{4B8B8A1D-ED3C-48A6-8275-B2D4827C8C66}" srcOrd="0" destOrd="0" presId="urn:microsoft.com/office/officeart/2005/8/layout/vProcess5"/>
    <dgm:cxn modelId="{F0D70D47-D693-4AD6-949E-F11134CC6B51}" type="presOf" srcId="{6AC67499-768C-4A07-8095-9782DBD8CB82}" destId="{535FD46F-CF05-4230-8F23-A717AA42400C}" srcOrd="0" destOrd="0" presId="urn:microsoft.com/office/officeart/2005/8/layout/vProcess5"/>
    <dgm:cxn modelId="{84992B90-068E-49CB-95A4-6F404DA2A798}" srcId="{F1F9EA50-5D99-416F-806D-8A7C05E9022E}" destId="{6AC67499-768C-4A07-8095-9782DBD8CB82}" srcOrd="3" destOrd="0" parTransId="{CC69BC2B-A137-444D-B5EE-247564A2ADED}" sibTransId="{AFFA7B78-090F-4947-A6B7-26953C32DBE3}"/>
    <dgm:cxn modelId="{43680795-7910-480F-B7B9-33DC8D5423E5}" type="presOf" srcId="{F1F9EA50-5D99-416F-806D-8A7C05E9022E}" destId="{22CDA874-42FB-4164-AD3D-3560EBC8E141}" srcOrd="0" destOrd="0" presId="urn:microsoft.com/office/officeart/2005/8/layout/vProcess5"/>
    <dgm:cxn modelId="{9EDB41AD-CE85-45AE-A917-15FCE92EF67E}" type="presOf" srcId="{EE3DEE12-DADA-4832-B0B5-ED11AD2148A3}" destId="{E8CBC7B3-DCF5-47BE-ABFE-2FA05C1D0451}" srcOrd="1" destOrd="0" presId="urn:microsoft.com/office/officeart/2005/8/layout/vProcess5"/>
    <dgm:cxn modelId="{6AE370B2-595A-45E6-9822-82F79BF44770}" type="presOf" srcId="{FB75889D-817E-44AD-A6F1-BDD64C6A02F7}" destId="{E8FD5482-F0A3-4982-87F4-B1D357BA14C3}" srcOrd="0" destOrd="0" presId="urn:microsoft.com/office/officeart/2005/8/layout/vProcess5"/>
    <dgm:cxn modelId="{4A3856BA-A183-4DF9-9F46-D5997390C7ED}" type="presOf" srcId="{1BFBA133-15E1-4E3A-9D38-33CD29251470}" destId="{495F1DA9-2B87-4703-AE42-2F5706E89C58}" srcOrd="0" destOrd="0" presId="urn:microsoft.com/office/officeart/2005/8/layout/vProcess5"/>
    <dgm:cxn modelId="{3D9F7DBC-C3A6-440C-AF8C-3E120BA9F86B}" type="presOf" srcId="{0B065A60-B842-462A-AA5A-7D4AF71EF833}" destId="{55DD9A41-0A68-4ACE-8F01-7D374108F5BB}" srcOrd="1" destOrd="0" presId="urn:microsoft.com/office/officeart/2005/8/layout/vProcess5"/>
    <dgm:cxn modelId="{600768C8-2950-48A1-B3F6-F4875A85DB99}" srcId="{F1F9EA50-5D99-416F-806D-8A7C05E9022E}" destId="{16CB3270-F330-4AD4-8A74-35289A6A8906}" srcOrd="1" destOrd="0" parTransId="{3CEF3C24-624A-4AA1-B874-359FBC8A241A}" sibTransId="{FB75889D-817E-44AD-A6F1-BDD64C6A02F7}"/>
    <dgm:cxn modelId="{4A7324E9-E282-4D1B-A050-6D74E7196B97}" type="presOf" srcId="{16CB3270-F330-4AD4-8A74-35289A6A8906}" destId="{CB2B3B53-732D-4CC6-B585-877405943E5B}" srcOrd="1" destOrd="0" presId="urn:microsoft.com/office/officeart/2005/8/layout/vProcess5"/>
    <dgm:cxn modelId="{959963EC-7761-40BE-A3E4-59596D6F9E7F}" srcId="{F1F9EA50-5D99-416F-806D-8A7C05E9022E}" destId="{0B065A60-B842-462A-AA5A-7D4AF71EF833}" srcOrd="0" destOrd="0" parTransId="{625A7657-01EE-4036-860D-DD2A5CDD97F7}" sibTransId="{1BFBA133-15E1-4E3A-9D38-33CD29251470}"/>
    <dgm:cxn modelId="{47D386A0-251B-40C9-A79C-9BB5D24C0C84}" type="presParOf" srcId="{22CDA874-42FB-4164-AD3D-3560EBC8E141}" destId="{0FF55FCC-0277-4E47-AD78-343EE6FFF50A}" srcOrd="0" destOrd="0" presId="urn:microsoft.com/office/officeart/2005/8/layout/vProcess5"/>
    <dgm:cxn modelId="{E1CBE8C5-8B20-4D26-93E1-7AE52182A345}" type="presParOf" srcId="{22CDA874-42FB-4164-AD3D-3560EBC8E141}" destId="{4B8B8A1D-ED3C-48A6-8275-B2D4827C8C66}" srcOrd="1" destOrd="0" presId="urn:microsoft.com/office/officeart/2005/8/layout/vProcess5"/>
    <dgm:cxn modelId="{1D609929-FE8B-4EE3-916E-0ABA7851E987}" type="presParOf" srcId="{22CDA874-42FB-4164-AD3D-3560EBC8E141}" destId="{DDBBCA23-E9D9-4D87-87C9-458395752C30}" srcOrd="2" destOrd="0" presId="urn:microsoft.com/office/officeart/2005/8/layout/vProcess5"/>
    <dgm:cxn modelId="{1B9B7634-A4E6-4096-B870-41670F892B6C}" type="presParOf" srcId="{22CDA874-42FB-4164-AD3D-3560EBC8E141}" destId="{9CE40410-7F46-4AE7-BBF5-28E33F88B71C}" srcOrd="3" destOrd="0" presId="urn:microsoft.com/office/officeart/2005/8/layout/vProcess5"/>
    <dgm:cxn modelId="{B63DE5D2-1DD0-49B2-B191-099A6E0556DE}" type="presParOf" srcId="{22CDA874-42FB-4164-AD3D-3560EBC8E141}" destId="{535FD46F-CF05-4230-8F23-A717AA42400C}" srcOrd="4" destOrd="0" presId="urn:microsoft.com/office/officeart/2005/8/layout/vProcess5"/>
    <dgm:cxn modelId="{BCFA60D6-9A4A-4B44-9CB6-3B553613D86F}" type="presParOf" srcId="{22CDA874-42FB-4164-AD3D-3560EBC8E141}" destId="{495F1DA9-2B87-4703-AE42-2F5706E89C58}" srcOrd="5" destOrd="0" presId="urn:microsoft.com/office/officeart/2005/8/layout/vProcess5"/>
    <dgm:cxn modelId="{EEC41667-05D3-4947-8C50-0350242205F8}" type="presParOf" srcId="{22CDA874-42FB-4164-AD3D-3560EBC8E141}" destId="{E8FD5482-F0A3-4982-87F4-B1D357BA14C3}" srcOrd="6" destOrd="0" presId="urn:microsoft.com/office/officeart/2005/8/layout/vProcess5"/>
    <dgm:cxn modelId="{935ED7C9-72F6-4853-A724-8AD13439D451}" type="presParOf" srcId="{22CDA874-42FB-4164-AD3D-3560EBC8E141}" destId="{22942ABC-B2B0-4066-87C1-941E16C62B1C}" srcOrd="7" destOrd="0" presId="urn:microsoft.com/office/officeart/2005/8/layout/vProcess5"/>
    <dgm:cxn modelId="{36A47759-CA54-49F3-B01B-A629408C4810}" type="presParOf" srcId="{22CDA874-42FB-4164-AD3D-3560EBC8E141}" destId="{55DD9A41-0A68-4ACE-8F01-7D374108F5BB}" srcOrd="8" destOrd="0" presId="urn:microsoft.com/office/officeart/2005/8/layout/vProcess5"/>
    <dgm:cxn modelId="{A3B8AD0E-756F-41F8-BD0C-CF056EAD46B1}" type="presParOf" srcId="{22CDA874-42FB-4164-AD3D-3560EBC8E141}" destId="{CB2B3B53-732D-4CC6-B585-877405943E5B}" srcOrd="9" destOrd="0" presId="urn:microsoft.com/office/officeart/2005/8/layout/vProcess5"/>
    <dgm:cxn modelId="{F24C0977-A9B1-43A1-88BC-945EEFF17802}" type="presParOf" srcId="{22CDA874-42FB-4164-AD3D-3560EBC8E141}" destId="{E8CBC7B3-DCF5-47BE-ABFE-2FA05C1D0451}" srcOrd="10" destOrd="0" presId="urn:microsoft.com/office/officeart/2005/8/layout/vProcess5"/>
    <dgm:cxn modelId="{FDCABA7D-68A0-4690-A6E9-BD26F1B6262D}" type="presParOf" srcId="{22CDA874-42FB-4164-AD3D-3560EBC8E141}" destId="{EE882478-A3EC-4DCA-A19E-C6BCC90A158F}"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B8A1D-ED3C-48A6-8275-B2D4827C8C66}">
      <dsp:nvSpPr>
        <dsp:cNvPr id="0" name=""/>
        <dsp:cNvSpPr/>
      </dsp:nvSpPr>
      <dsp:spPr>
        <a:xfrm>
          <a:off x="0" y="0"/>
          <a:ext cx="7694506" cy="9005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1) </a:t>
          </a:r>
          <a:r>
            <a:rPr lang="en-US" sz="4000" b="0" i="0" kern="1200" dirty="0"/>
            <a:t>Data Selection &amp; Goals</a:t>
          </a:r>
          <a:endParaRPr lang="en-US" sz="4000" kern="1200" dirty="0"/>
        </a:p>
      </dsp:txBody>
      <dsp:txXfrm>
        <a:off x="26377" y="26377"/>
        <a:ext cx="6646626" cy="847812"/>
      </dsp:txXfrm>
    </dsp:sp>
    <dsp:sp modelId="{DDBBCA23-E9D9-4D87-87C9-458395752C30}">
      <dsp:nvSpPr>
        <dsp:cNvPr id="0" name=""/>
        <dsp:cNvSpPr/>
      </dsp:nvSpPr>
      <dsp:spPr>
        <a:xfrm>
          <a:off x="644414" y="1064305"/>
          <a:ext cx="7694506" cy="900566"/>
        </a:xfrm>
        <a:prstGeom prst="roundRect">
          <a:avLst>
            <a:gd name="adj" fmla="val 10000"/>
          </a:avLst>
        </a:prstGeom>
        <a:solidFill>
          <a:schemeClr val="accent2">
            <a:hueOff val="-988095"/>
            <a:satOff val="4733"/>
            <a:lumOff val="437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dirty="0"/>
            <a:t>2) Analysis</a:t>
          </a:r>
          <a:endParaRPr lang="en-US" sz="4000" kern="1200" dirty="0"/>
        </a:p>
      </dsp:txBody>
      <dsp:txXfrm>
        <a:off x="670791" y="1090682"/>
        <a:ext cx="6411969" cy="847812"/>
      </dsp:txXfrm>
    </dsp:sp>
    <dsp:sp modelId="{9CE40410-7F46-4AE7-BBF5-28E33F88B71C}">
      <dsp:nvSpPr>
        <dsp:cNvPr id="0" name=""/>
        <dsp:cNvSpPr/>
      </dsp:nvSpPr>
      <dsp:spPr>
        <a:xfrm>
          <a:off x="1279211" y="2128610"/>
          <a:ext cx="7694506" cy="900566"/>
        </a:xfrm>
        <a:prstGeom prst="roundRect">
          <a:avLst>
            <a:gd name="adj" fmla="val 10000"/>
          </a:avLst>
        </a:prstGeom>
        <a:solidFill>
          <a:schemeClr val="accent2">
            <a:hueOff val="-1976191"/>
            <a:satOff val="9467"/>
            <a:lumOff val="875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0" i="0" kern="1200"/>
            <a:t>3) Data Visualization</a:t>
          </a:r>
          <a:endParaRPr lang="en-US" sz="4000" kern="1200"/>
        </a:p>
      </dsp:txBody>
      <dsp:txXfrm>
        <a:off x="1305588" y="2154987"/>
        <a:ext cx="6421587" cy="847812"/>
      </dsp:txXfrm>
    </dsp:sp>
    <dsp:sp modelId="{535FD46F-CF05-4230-8F23-A717AA42400C}">
      <dsp:nvSpPr>
        <dsp:cNvPr id="0" name=""/>
        <dsp:cNvSpPr/>
      </dsp:nvSpPr>
      <dsp:spPr>
        <a:xfrm>
          <a:off x="1923626" y="3192915"/>
          <a:ext cx="7694506" cy="900566"/>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4) </a:t>
          </a:r>
          <a:r>
            <a:rPr lang="en-US" sz="4000" b="0" i="0" kern="1200"/>
            <a:t>Conclusion</a:t>
          </a:r>
          <a:endParaRPr lang="en-US" sz="4000" kern="1200"/>
        </a:p>
      </dsp:txBody>
      <dsp:txXfrm>
        <a:off x="1950003" y="3219292"/>
        <a:ext cx="6411969" cy="847812"/>
      </dsp:txXfrm>
    </dsp:sp>
    <dsp:sp modelId="{495F1DA9-2B87-4703-AE42-2F5706E89C58}">
      <dsp:nvSpPr>
        <dsp:cNvPr id="0" name=""/>
        <dsp:cNvSpPr/>
      </dsp:nvSpPr>
      <dsp:spPr>
        <a:xfrm>
          <a:off x="7109138" y="689751"/>
          <a:ext cx="585367" cy="585367"/>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240846" y="689751"/>
        <a:ext cx="321951" cy="440489"/>
      </dsp:txXfrm>
    </dsp:sp>
    <dsp:sp modelId="{E8FD5482-F0A3-4982-87F4-B1D357BA14C3}">
      <dsp:nvSpPr>
        <dsp:cNvPr id="0" name=""/>
        <dsp:cNvSpPr/>
      </dsp:nvSpPr>
      <dsp:spPr>
        <a:xfrm>
          <a:off x="7753553" y="1754057"/>
          <a:ext cx="585367" cy="585367"/>
        </a:xfrm>
        <a:prstGeom prst="downArrow">
          <a:avLst>
            <a:gd name="adj1" fmla="val 55000"/>
            <a:gd name="adj2" fmla="val 45000"/>
          </a:avLst>
        </a:prstGeom>
        <a:solidFill>
          <a:schemeClr val="accent2">
            <a:tint val="40000"/>
            <a:alpha val="90000"/>
            <a:hueOff val="-2045920"/>
            <a:satOff val="22554"/>
            <a:lumOff val="2148"/>
            <a:alphaOff val="0"/>
          </a:schemeClr>
        </a:solidFill>
        <a:ln w="19050" cap="rnd" cmpd="sng" algn="ctr">
          <a:solidFill>
            <a:schemeClr val="accent2">
              <a:tint val="40000"/>
              <a:alpha val="90000"/>
              <a:hueOff val="-2045920"/>
              <a:satOff val="22554"/>
              <a:lumOff val="21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885261" y="1754057"/>
        <a:ext cx="321951" cy="440489"/>
      </dsp:txXfrm>
    </dsp:sp>
    <dsp:sp modelId="{22942ABC-B2B0-4066-87C1-941E16C62B1C}">
      <dsp:nvSpPr>
        <dsp:cNvPr id="0" name=""/>
        <dsp:cNvSpPr/>
      </dsp:nvSpPr>
      <dsp:spPr>
        <a:xfrm>
          <a:off x="8388350" y="2818362"/>
          <a:ext cx="585367" cy="585367"/>
        </a:xfrm>
        <a:prstGeom prst="downArrow">
          <a:avLst>
            <a:gd name="adj1" fmla="val 55000"/>
            <a:gd name="adj2" fmla="val 45000"/>
          </a:avLst>
        </a:prstGeom>
        <a:solidFill>
          <a:schemeClr val="accent2">
            <a:tint val="40000"/>
            <a:alpha val="90000"/>
            <a:hueOff val="-4091839"/>
            <a:satOff val="45107"/>
            <a:lumOff val="4296"/>
            <a:alphaOff val="0"/>
          </a:schemeClr>
        </a:solidFill>
        <a:ln w="19050" cap="rnd" cmpd="sng" algn="ctr">
          <a:solidFill>
            <a:schemeClr val="accent2">
              <a:tint val="40000"/>
              <a:alpha val="90000"/>
              <a:hueOff val="-4091839"/>
              <a:satOff val="45107"/>
              <a:lumOff val="4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20058" y="2818362"/>
        <a:ext cx="321951" cy="4404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49:54.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0,'472'0,"-449"0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9.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1,'1'2,"0"-1,-1 1,1 0,0-1,0 1,0-1,0 1,1-1,-1 0,0 1,1-1,-1 0,0 0,1 0,0 0,-1 0,4 1,30 15,-15-12,1 0,32 2,14 4,-20-4,1-2,0-2,85-6,-26 0,390 3,-475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0.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0,'1206'0,"-1191"1,0 1,0 0,19 6,20 2,-34-7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3.1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0,'9'0,"1"0,0 1,-1 0,1 0,-1 1,1 1,-1-1,0 1,0 1,0 0,12 6,-11-5,0 0,1-2,-1 1,1-1,0-1,0 0,23 1,85-5,-50-1,480 3,-526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4.7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0,'7'1,"0"0,0 0,-1 1,1 0,8 4,11 3,-16-7,23 7,0-2,1-1,44 2,-42-6,58 12,-41-5,7 2,-33-5,0-2,42 2,-5-5,108-4,-101-9,-52 7,1 2,27-2,-30 3,0 0,26-7,13-2,-35 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7.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0,'55'21,"50"2,-65-12,0-2,0-3,73 4,385-11,-475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2.2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28,'25'-1,"1"-2,32-7,-31 5,47-3,189 8,-241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4.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29,'93'1,"103"-3,-125-10,-52 7,1 2,27-3,611 5,-321 3,-314-2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5.8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0,'421'0,"-401"1,0 1,34 8,-33-5,1-1,23 0,264-3,-147-2,-139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7.9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54,'525'0,"-505"-1,0-1,34-8,-32 5,-1 1,25 0,-28 3,11 1,1-2,0-1,31-7,-41 6,0 1,33-1,-31 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983775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3872853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44251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492671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4223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838646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304083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33900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54282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536352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005796-AC64-4AC1-8090-EF6DFFE99590}"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89321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005796-AC64-4AC1-8090-EF6DFFE99590}" type="datetimeFigureOut">
              <a:rPr lang="en-US" smtClean="0"/>
              <a:t>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85440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005796-AC64-4AC1-8090-EF6DFFE99590}" type="datetimeFigureOut">
              <a:rPr lang="en-US" smtClean="0"/>
              <a:t>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42346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005796-AC64-4AC1-8090-EF6DFFE99590}" type="datetimeFigureOut">
              <a:rPr lang="en-US" smtClean="0"/>
              <a:t>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19096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005796-AC64-4AC1-8090-EF6DFFE99590}"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792320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005796-AC64-4AC1-8090-EF6DFFE99590}"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3354089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005796-AC64-4AC1-8090-EF6DFFE99590}" type="datetimeFigureOut">
              <a:rPr lang="en-US" smtClean="0"/>
              <a:t>2/7/2023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18C10E-B71F-4F7A-B1DA-50CFBD687E51}" type="slidenum">
              <a:rPr lang="en-US" smtClean="0"/>
              <a:t>‹#›</a:t>
            </a:fld>
            <a:endParaRPr lang="en-US"/>
          </a:p>
        </p:txBody>
      </p:sp>
    </p:spTree>
    <p:extLst>
      <p:ext uri="{BB962C8B-B14F-4D97-AF65-F5344CB8AC3E}">
        <p14:creationId xmlns:p14="http://schemas.microsoft.com/office/powerpoint/2010/main" val="24730899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6.xml"/><Relationship Id="rId18" Type="http://schemas.openxmlformats.org/officeDocument/2006/relationships/image" Target="../media/image16.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3.png"/><Relationship Id="rId17" Type="http://schemas.openxmlformats.org/officeDocument/2006/relationships/customXml" Target="../ink/ink8.xml"/><Relationship Id="rId2" Type="http://schemas.openxmlformats.org/officeDocument/2006/relationships/image" Target="../media/image8.png"/><Relationship Id="rId16" Type="http://schemas.openxmlformats.org/officeDocument/2006/relationships/image" Target="../media/image15.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2.png"/><Relationship Id="rId19" Type="http://schemas.openxmlformats.org/officeDocument/2006/relationships/customXml" Target="../ink/ink9.xml"/><Relationship Id="rId4" Type="http://schemas.openxmlformats.org/officeDocument/2006/relationships/image" Target="../media/image9.png"/><Relationship Id="rId9" Type="http://schemas.openxmlformats.org/officeDocument/2006/relationships/customXml" Target="../ink/ink4.xml"/><Relationship Id="rId14" Type="http://schemas.openxmlformats.org/officeDocument/2006/relationships/image" Target="../media/image14.png"/><Relationship Id="rId22"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C9F3A513-1081-399E-9AC7-97EDE173B07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09943C5-0009-3DE9-60BF-2F5802D7CD4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Analysis of CO2 Emissions Impacting Climate Change</a:t>
            </a:r>
          </a:p>
        </p:txBody>
      </p:sp>
    </p:spTree>
    <p:extLst>
      <p:ext uri="{BB962C8B-B14F-4D97-AF65-F5344CB8AC3E}">
        <p14:creationId xmlns:p14="http://schemas.microsoft.com/office/powerpoint/2010/main" val="87570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8651-4C99-2E7D-6E19-2878D9493B89}"/>
              </a:ext>
            </a:extLst>
          </p:cNvPr>
          <p:cNvSpPr>
            <a:spLocks noGrp="1"/>
          </p:cNvSpPr>
          <p:nvPr>
            <p:ph type="title"/>
          </p:nvPr>
        </p:nvSpPr>
        <p:spPr>
          <a:xfrm>
            <a:off x="677334" y="499097"/>
            <a:ext cx="8596668" cy="660400"/>
          </a:xfrm>
        </p:spPr>
        <p:txBody>
          <a:bodyPr/>
          <a:lstStyle/>
          <a:p>
            <a:r>
              <a:rPr lang="en-US" dirty="0"/>
              <a:t>Prediction Model Results</a:t>
            </a:r>
          </a:p>
        </p:txBody>
      </p:sp>
      <p:pic>
        <p:nvPicPr>
          <p:cNvPr id="5" name="Picture 4" descr="Table&#10;&#10;Description automatically generated">
            <a:extLst>
              <a:ext uri="{FF2B5EF4-FFF2-40B4-BE49-F238E27FC236}">
                <a16:creationId xmlns:a16="http://schemas.microsoft.com/office/drawing/2014/main" id="{0A3FEC7C-EF66-4C9E-4795-FFCA17E48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093509"/>
            <a:ext cx="6449330" cy="549211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F0CC7A2-5457-CB51-3C04-B7F87A5ACE69}"/>
                  </a:ext>
                </a:extLst>
              </p14:cNvPr>
              <p14:cNvContentPartPr/>
              <p14:nvPr/>
            </p14:nvContentPartPr>
            <p14:xfrm>
              <a:off x="914304" y="2978755"/>
              <a:ext cx="178560" cy="360"/>
            </p14:xfrm>
          </p:contentPart>
        </mc:Choice>
        <mc:Fallback xmlns="">
          <p:pic>
            <p:nvPicPr>
              <p:cNvPr id="8" name="Ink 7">
                <a:extLst>
                  <a:ext uri="{FF2B5EF4-FFF2-40B4-BE49-F238E27FC236}">
                    <a16:creationId xmlns:a16="http://schemas.microsoft.com/office/drawing/2014/main" id="{0F0CC7A2-5457-CB51-3C04-B7F87A5ACE69}"/>
                  </a:ext>
                </a:extLst>
              </p:cNvPr>
              <p:cNvPicPr/>
              <p:nvPr/>
            </p:nvPicPr>
            <p:blipFill>
              <a:blip r:embed="rId4"/>
              <a:stretch>
                <a:fillRect/>
              </a:stretch>
            </p:blipFill>
            <p:spPr>
              <a:xfrm>
                <a:off x="860304" y="2870755"/>
                <a:ext cx="286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A82581A-4527-D30A-5CA2-C5EA2C5980AD}"/>
                  </a:ext>
                </a:extLst>
              </p14:cNvPr>
              <p14:cNvContentPartPr/>
              <p14:nvPr/>
            </p14:nvContentPartPr>
            <p14:xfrm>
              <a:off x="2073504" y="3007195"/>
              <a:ext cx="489960" cy="9360"/>
            </p14:xfrm>
          </p:contentPart>
        </mc:Choice>
        <mc:Fallback xmlns="">
          <p:pic>
            <p:nvPicPr>
              <p:cNvPr id="9" name="Ink 8">
                <a:extLst>
                  <a:ext uri="{FF2B5EF4-FFF2-40B4-BE49-F238E27FC236}">
                    <a16:creationId xmlns:a16="http://schemas.microsoft.com/office/drawing/2014/main" id="{FA82581A-4527-D30A-5CA2-C5EA2C5980AD}"/>
                  </a:ext>
                </a:extLst>
              </p:cNvPr>
              <p:cNvPicPr/>
              <p:nvPr/>
            </p:nvPicPr>
            <p:blipFill>
              <a:blip r:embed="rId6"/>
              <a:stretch>
                <a:fillRect/>
              </a:stretch>
            </p:blipFill>
            <p:spPr>
              <a:xfrm>
                <a:off x="2019864" y="2899195"/>
                <a:ext cx="597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0045F96-30C0-B4F7-878E-8EE801142593}"/>
                  </a:ext>
                </a:extLst>
              </p14:cNvPr>
              <p14:cNvContentPartPr/>
              <p14:nvPr/>
            </p14:nvContentPartPr>
            <p14:xfrm>
              <a:off x="3704664" y="2997475"/>
              <a:ext cx="357480" cy="21240"/>
            </p14:xfrm>
          </p:contentPart>
        </mc:Choice>
        <mc:Fallback xmlns="">
          <p:pic>
            <p:nvPicPr>
              <p:cNvPr id="10" name="Ink 9">
                <a:extLst>
                  <a:ext uri="{FF2B5EF4-FFF2-40B4-BE49-F238E27FC236}">
                    <a16:creationId xmlns:a16="http://schemas.microsoft.com/office/drawing/2014/main" id="{70045F96-30C0-B4F7-878E-8EE801142593}"/>
                  </a:ext>
                </a:extLst>
              </p:cNvPr>
              <p:cNvPicPr/>
              <p:nvPr/>
            </p:nvPicPr>
            <p:blipFill>
              <a:blip r:embed="rId8"/>
              <a:stretch>
                <a:fillRect/>
              </a:stretch>
            </p:blipFill>
            <p:spPr>
              <a:xfrm>
                <a:off x="3651024" y="2889475"/>
                <a:ext cx="4651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78670A64-9228-01C3-9365-B0FCE82967B9}"/>
                  </a:ext>
                </a:extLst>
              </p14:cNvPr>
              <p14:cNvContentPartPr/>
              <p14:nvPr/>
            </p14:nvContentPartPr>
            <p14:xfrm>
              <a:off x="5212704" y="2978755"/>
              <a:ext cx="423720" cy="38880"/>
            </p14:xfrm>
          </p:contentPart>
        </mc:Choice>
        <mc:Fallback xmlns="">
          <p:pic>
            <p:nvPicPr>
              <p:cNvPr id="11" name="Ink 10">
                <a:extLst>
                  <a:ext uri="{FF2B5EF4-FFF2-40B4-BE49-F238E27FC236}">
                    <a16:creationId xmlns:a16="http://schemas.microsoft.com/office/drawing/2014/main" id="{78670A64-9228-01C3-9365-B0FCE82967B9}"/>
                  </a:ext>
                </a:extLst>
              </p:cNvPr>
              <p:cNvPicPr/>
              <p:nvPr/>
            </p:nvPicPr>
            <p:blipFill>
              <a:blip r:embed="rId10"/>
              <a:stretch>
                <a:fillRect/>
              </a:stretch>
            </p:blipFill>
            <p:spPr>
              <a:xfrm>
                <a:off x="5159064" y="2870755"/>
                <a:ext cx="5313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F3454FA0-7932-1A0E-6C56-3DD01941CE7C}"/>
                  </a:ext>
                </a:extLst>
              </p14:cNvPr>
              <p14:cNvContentPartPr/>
              <p14:nvPr/>
            </p14:nvContentPartPr>
            <p14:xfrm>
              <a:off x="6693024" y="2978755"/>
              <a:ext cx="329040" cy="29160"/>
            </p14:xfrm>
          </p:contentPart>
        </mc:Choice>
        <mc:Fallback xmlns="">
          <p:pic>
            <p:nvPicPr>
              <p:cNvPr id="12" name="Ink 11">
                <a:extLst>
                  <a:ext uri="{FF2B5EF4-FFF2-40B4-BE49-F238E27FC236}">
                    <a16:creationId xmlns:a16="http://schemas.microsoft.com/office/drawing/2014/main" id="{F3454FA0-7932-1A0E-6C56-3DD01941CE7C}"/>
                  </a:ext>
                </a:extLst>
              </p:cNvPr>
              <p:cNvPicPr/>
              <p:nvPr/>
            </p:nvPicPr>
            <p:blipFill>
              <a:blip r:embed="rId12"/>
              <a:stretch>
                <a:fillRect/>
              </a:stretch>
            </p:blipFill>
            <p:spPr>
              <a:xfrm>
                <a:off x="6639024" y="2870755"/>
                <a:ext cx="4366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34184EB-9435-A858-F62B-3CCC7A474716}"/>
                  </a:ext>
                </a:extLst>
              </p14:cNvPr>
              <p14:cNvContentPartPr/>
              <p14:nvPr/>
            </p14:nvContentPartPr>
            <p14:xfrm>
              <a:off x="923664" y="1413475"/>
              <a:ext cx="178560" cy="10080"/>
            </p14:xfrm>
          </p:contentPart>
        </mc:Choice>
        <mc:Fallback xmlns="">
          <p:pic>
            <p:nvPicPr>
              <p:cNvPr id="13" name="Ink 12">
                <a:extLst>
                  <a:ext uri="{FF2B5EF4-FFF2-40B4-BE49-F238E27FC236}">
                    <a16:creationId xmlns:a16="http://schemas.microsoft.com/office/drawing/2014/main" id="{034184EB-9435-A858-F62B-3CCC7A474716}"/>
                  </a:ext>
                </a:extLst>
              </p:cNvPr>
              <p:cNvPicPr/>
              <p:nvPr/>
            </p:nvPicPr>
            <p:blipFill>
              <a:blip r:embed="rId14"/>
              <a:stretch>
                <a:fillRect/>
              </a:stretch>
            </p:blipFill>
            <p:spPr>
              <a:xfrm>
                <a:off x="869664" y="1305835"/>
                <a:ext cx="286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B73CC882-D15E-E5EE-5C29-86E7CE0A6FE2}"/>
                  </a:ext>
                </a:extLst>
              </p14:cNvPr>
              <p14:cNvContentPartPr/>
              <p14:nvPr/>
            </p14:nvContentPartPr>
            <p14:xfrm>
              <a:off x="2064504" y="1422475"/>
              <a:ext cx="527040" cy="11160"/>
            </p14:xfrm>
          </p:contentPart>
        </mc:Choice>
        <mc:Fallback xmlns="">
          <p:pic>
            <p:nvPicPr>
              <p:cNvPr id="14" name="Ink 13">
                <a:extLst>
                  <a:ext uri="{FF2B5EF4-FFF2-40B4-BE49-F238E27FC236}">
                    <a16:creationId xmlns:a16="http://schemas.microsoft.com/office/drawing/2014/main" id="{B73CC882-D15E-E5EE-5C29-86E7CE0A6FE2}"/>
                  </a:ext>
                </a:extLst>
              </p:cNvPr>
              <p:cNvPicPr/>
              <p:nvPr/>
            </p:nvPicPr>
            <p:blipFill>
              <a:blip r:embed="rId16"/>
              <a:stretch>
                <a:fillRect/>
              </a:stretch>
            </p:blipFill>
            <p:spPr>
              <a:xfrm>
                <a:off x="2010504" y="1314835"/>
                <a:ext cx="6346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73BB5C7-6776-74B8-A678-96145AC1DA55}"/>
                  </a:ext>
                </a:extLst>
              </p14:cNvPr>
              <p14:cNvContentPartPr/>
              <p14:nvPr/>
            </p14:nvContentPartPr>
            <p14:xfrm>
              <a:off x="3694944" y="1385755"/>
              <a:ext cx="395280" cy="10080"/>
            </p14:xfrm>
          </p:contentPart>
        </mc:Choice>
        <mc:Fallback xmlns="">
          <p:pic>
            <p:nvPicPr>
              <p:cNvPr id="15" name="Ink 14">
                <a:extLst>
                  <a:ext uri="{FF2B5EF4-FFF2-40B4-BE49-F238E27FC236}">
                    <a16:creationId xmlns:a16="http://schemas.microsoft.com/office/drawing/2014/main" id="{F73BB5C7-6776-74B8-A678-96145AC1DA55}"/>
                  </a:ext>
                </a:extLst>
              </p:cNvPr>
              <p:cNvPicPr/>
              <p:nvPr/>
            </p:nvPicPr>
            <p:blipFill>
              <a:blip r:embed="rId18"/>
              <a:stretch>
                <a:fillRect/>
              </a:stretch>
            </p:blipFill>
            <p:spPr>
              <a:xfrm>
                <a:off x="3641304" y="1277755"/>
                <a:ext cx="50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573987B2-3EA3-FAEA-4EDD-82425E3AC911}"/>
                  </a:ext>
                </a:extLst>
              </p14:cNvPr>
              <p14:cNvContentPartPr/>
              <p14:nvPr/>
            </p14:nvContentPartPr>
            <p14:xfrm>
              <a:off x="5222064" y="1375675"/>
              <a:ext cx="357120" cy="19800"/>
            </p14:xfrm>
          </p:contentPart>
        </mc:Choice>
        <mc:Fallback xmlns="">
          <p:pic>
            <p:nvPicPr>
              <p:cNvPr id="16" name="Ink 15">
                <a:extLst>
                  <a:ext uri="{FF2B5EF4-FFF2-40B4-BE49-F238E27FC236}">
                    <a16:creationId xmlns:a16="http://schemas.microsoft.com/office/drawing/2014/main" id="{573987B2-3EA3-FAEA-4EDD-82425E3AC911}"/>
                  </a:ext>
                </a:extLst>
              </p:cNvPr>
              <p:cNvPicPr/>
              <p:nvPr/>
            </p:nvPicPr>
            <p:blipFill>
              <a:blip r:embed="rId20"/>
              <a:stretch>
                <a:fillRect/>
              </a:stretch>
            </p:blipFill>
            <p:spPr>
              <a:xfrm>
                <a:off x="5168424" y="1267675"/>
                <a:ext cx="4647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227CB3A-45F8-0E4D-E019-0F799D815DB7}"/>
                  </a:ext>
                </a:extLst>
              </p14:cNvPr>
              <p14:cNvContentPartPr/>
              <p14:nvPr/>
            </p14:nvContentPartPr>
            <p14:xfrm>
              <a:off x="6655224" y="1394755"/>
              <a:ext cx="404640" cy="30960"/>
            </p14:xfrm>
          </p:contentPart>
        </mc:Choice>
        <mc:Fallback xmlns="">
          <p:pic>
            <p:nvPicPr>
              <p:cNvPr id="17" name="Ink 16">
                <a:extLst>
                  <a:ext uri="{FF2B5EF4-FFF2-40B4-BE49-F238E27FC236}">
                    <a16:creationId xmlns:a16="http://schemas.microsoft.com/office/drawing/2014/main" id="{9227CB3A-45F8-0E4D-E019-0F799D815DB7}"/>
                  </a:ext>
                </a:extLst>
              </p:cNvPr>
              <p:cNvPicPr/>
              <p:nvPr/>
            </p:nvPicPr>
            <p:blipFill>
              <a:blip r:embed="rId22"/>
              <a:stretch>
                <a:fillRect/>
              </a:stretch>
            </p:blipFill>
            <p:spPr>
              <a:xfrm>
                <a:off x="6601224" y="1287115"/>
                <a:ext cx="512280" cy="246600"/>
              </a:xfrm>
              <a:prstGeom prst="rect">
                <a:avLst/>
              </a:prstGeom>
            </p:spPr>
          </p:pic>
        </mc:Fallback>
      </mc:AlternateContent>
      <p:sp>
        <p:nvSpPr>
          <p:cNvPr id="18" name="TextBox 17">
            <a:extLst>
              <a:ext uri="{FF2B5EF4-FFF2-40B4-BE49-F238E27FC236}">
                <a16:creationId xmlns:a16="http://schemas.microsoft.com/office/drawing/2014/main" id="{70F6DFEB-6F71-4EBD-596D-9430BE382A12}"/>
              </a:ext>
            </a:extLst>
          </p:cNvPr>
          <p:cNvSpPr txBox="1"/>
          <p:nvPr/>
        </p:nvSpPr>
        <p:spPr>
          <a:xfrm>
            <a:off x="7200478" y="1159497"/>
            <a:ext cx="2554664"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Actual Emission in 2021 per our dataset : 37,123.85 million MtCO2</a:t>
            </a:r>
          </a:p>
        </p:txBody>
      </p:sp>
      <p:sp>
        <p:nvSpPr>
          <p:cNvPr id="19" name="TextBox 18">
            <a:extLst>
              <a:ext uri="{FF2B5EF4-FFF2-40B4-BE49-F238E27FC236}">
                <a16:creationId xmlns:a16="http://schemas.microsoft.com/office/drawing/2014/main" id="{02EA85E5-DC18-B674-6AD1-E2BCA3390D03}"/>
              </a:ext>
            </a:extLst>
          </p:cNvPr>
          <p:cNvSpPr txBox="1"/>
          <p:nvPr/>
        </p:nvSpPr>
        <p:spPr>
          <a:xfrm>
            <a:off x="7248412" y="2877474"/>
            <a:ext cx="2458796" cy="175432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The 2000-2021 and 1980-2021 quite close in terms of predictions, signs of a constant growth rate for the last 40 years.</a:t>
            </a:r>
          </a:p>
        </p:txBody>
      </p:sp>
    </p:spTree>
    <p:extLst>
      <p:ext uri="{BB962C8B-B14F-4D97-AF65-F5344CB8AC3E}">
        <p14:creationId xmlns:p14="http://schemas.microsoft.com/office/powerpoint/2010/main" val="856662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F298-0EAD-E704-F285-7762EF9C8AC0}"/>
              </a:ext>
            </a:extLst>
          </p:cNvPr>
          <p:cNvSpPr>
            <a:spLocks noGrp="1"/>
          </p:cNvSpPr>
          <p:nvPr>
            <p:ph type="title"/>
          </p:nvPr>
        </p:nvSpPr>
        <p:spPr>
          <a:xfrm>
            <a:off x="677333" y="609600"/>
            <a:ext cx="11136203" cy="788894"/>
          </a:xfrm>
        </p:spPr>
        <p:txBody>
          <a:bodyPr>
            <a:normAutofit/>
          </a:bodyPr>
          <a:lstStyle/>
          <a:p>
            <a:r>
              <a:rPr lang="en-US" sz="3200" dirty="0"/>
              <a:t>Model Comparison (Removing Exponential Outlier)</a:t>
            </a:r>
          </a:p>
        </p:txBody>
      </p:sp>
      <p:pic>
        <p:nvPicPr>
          <p:cNvPr id="5" name="Picture 4" descr="Chart, line chart&#10;&#10;Description automatically generated">
            <a:extLst>
              <a:ext uri="{FF2B5EF4-FFF2-40B4-BE49-F238E27FC236}">
                <a16:creationId xmlns:a16="http://schemas.microsoft.com/office/drawing/2014/main" id="{D1394B2B-2D32-9092-E638-4F3151657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1224" y="2240117"/>
            <a:ext cx="6282313" cy="2974109"/>
          </a:xfrm>
          <a:prstGeom prst="rect">
            <a:avLst/>
          </a:prstGeom>
        </p:spPr>
      </p:pic>
      <p:sp>
        <p:nvSpPr>
          <p:cNvPr id="6" name="TextBox 5">
            <a:extLst>
              <a:ext uri="{FF2B5EF4-FFF2-40B4-BE49-F238E27FC236}">
                <a16:creationId xmlns:a16="http://schemas.microsoft.com/office/drawing/2014/main" id="{A87C44FC-D7D3-A455-8524-930ADBAACCE5}"/>
              </a:ext>
            </a:extLst>
          </p:cNvPr>
          <p:cNvSpPr txBox="1"/>
          <p:nvPr/>
        </p:nvSpPr>
        <p:spPr>
          <a:xfrm flipH="1">
            <a:off x="542863" y="1465015"/>
            <a:ext cx="4988361" cy="4801314"/>
          </a:xfrm>
          <a:prstGeom prst="rect">
            <a:avLst/>
          </a:prstGeom>
          <a:noFill/>
        </p:spPr>
        <p:txBody>
          <a:bodyPr wrap="square" rtlCol="0">
            <a:spAutoFit/>
          </a:bodyPr>
          <a:lstStyle/>
          <a:p>
            <a:pPr marL="342900" indent="-342900" algn="l">
              <a:buAutoNum type="arabicParenR"/>
            </a:pPr>
            <a:r>
              <a:rPr lang="en-US" b="0" i="0" dirty="0">
                <a:effectLst/>
                <a:latin typeface="Calibri" panose="020F0502020204030204" pitchFamily="34" charset="0"/>
                <a:ea typeface="Calibri" panose="020F0502020204030204" pitchFamily="34" charset="0"/>
                <a:cs typeface="Calibri" panose="020F0502020204030204" pitchFamily="34" charset="0"/>
              </a:rPr>
              <a:t>Since 1900 the emission growth rate has drastically increased</a:t>
            </a:r>
            <a:r>
              <a:rPr lang="en-US" dirty="0">
                <a:latin typeface="Calibri" panose="020F0502020204030204" pitchFamily="34" charset="0"/>
                <a:ea typeface="Calibri" panose="020F0502020204030204" pitchFamily="34" charset="0"/>
                <a:cs typeface="Calibri" panose="020F0502020204030204" pitchFamily="34" charset="0"/>
              </a:rPr>
              <a:t>.</a:t>
            </a:r>
            <a:r>
              <a:rPr lang="en-US" b="0" i="0" dirty="0">
                <a:effectLst/>
                <a:latin typeface="Calibri" panose="020F0502020204030204" pitchFamily="34" charset="0"/>
                <a:ea typeface="Calibri" panose="020F0502020204030204" pitchFamily="34" charset="0"/>
                <a:cs typeface="Calibri" panose="020F0502020204030204" pitchFamily="34" charset="0"/>
              </a:rPr>
              <a:t> The predicted emission shifted upward over the years. </a:t>
            </a:r>
          </a:p>
          <a:p>
            <a:pPr marL="342900" indent="-342900" algn="l">
              <a:buAutoNum type="arabicParenR"/>
            </a:pPr>
            <a:endParaRPr lang="en-US"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AutoNum type="arabicParenR"/>
            </a:pPr>
            <a:r>
              <a:rPr lang="en-US" b="0" i="0" dirty="0">
                <a:effectLst/>
                <a:latin typeface="Calibri" panose="020F0502020204030204" pitchFamily="34" charset="0"/>
                <a:ea typeface="Calibri" panose="020F0502020204030204" pitchFamily="34" charset="0"/>
                <a:cs typeface="Calibri" panose="020F0502020204030204" pitchFamily="34" charset="0"/>
              </a:rPr>
              <a:t>The graphs shows that the emission level does seems to want to plateau in term of growth rate.</a:t>
            </a:r>
          </a:p>
          <a:p>
            <a:pPr marL="342900" indent="-342900" algn="l">
              <a:buAutoNum type="arabicParenR"/>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gn="l">
              <a:buAutoNum type="arabicParenR"/>
            </a:pPr>
            <a:r>
              <a:rPr lang="en-US" b="0" i="0" dirty="0">
                <a:effectLst/>
                <a:latin typeface="Calibri" panose="020F0502020204030204" pitchFamily="34" charset="0"/>
                <a:ea typeface="Calibri" panose="020F0502020204030204" pitchFamily="34" charset="0"/>
                <a:cs typeface="Calibri" panose="020F0502020204030204" pitchFamily="34" charset="0"/>
              </a:rPr>
              <a:t>All graphs shows that the CO2 level will keep increasing with the current global emission rate. This is true for all 3 predictions. </a:t>
            </a:r>
          </a:p>
          <a:p>
            <a:pPr algn="l"/>
            <a:endParaRPr lang="en-US" dirty="0">
              <a:solidFill>
                <a:srgbClr val="24292F"/>
              </a:solidFill>
              <a:latin typeface="Calibri" panose="020F0502020204030204" pitchFamily="34" charset="0"/>
              <a:ea typeface="Calibri" panose="020F0502020204030204" pitchFamily="34" charset="0"/>
              <a:cs typeface="Calibri" panose="020F0502020204030204" pitchFamily="34" charset="0"/>
            </a:endParaRPr>
          </a:p>
          <a:p>
            <a:pPr algn="l"/>
            <a:endParaRPr lang="en-US"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endParaRPr>
          </a:p>
          <a:p>
            <a:pPr algn="ctr"/>
            <a:r>
              <a:rPr lang="en-US" b="0" i="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Hence, we will not meet the Paris Accord Goal of around ~16000 millions MtCO2 by 2030 (assuming the same trend).</a:t>
            </a:r>
          </a:p>
          <a:p>
            <a:endParaRPr lang="en-US" dirty="0"/>
          </a:p>
        </p:txBody>
      </p:sp>
    </p:spTree>
    <p:extLst>
      <p:ext uri="{BB962C8B-B14F-4D97-AF65-F5344CB8AC3E}">
        <p14:creationId xmlns:p14="http://schemas.microsoft.com/office/powerpoint/2010/main" val="3970871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DC73-9F65-B38A-8821-06C53582DEAE}"/>
              </a:ext>
            </a:extLst>
          </p:cNvPr>
          <p:cNvSpPr>
            <a:spLocks noGrp="1"/>
          </p:cNvSpPr>
          <p:nvPr>
            <p:ph type="title"/>
          </p:nvPr>
        </p:nvSpPr>
        <p:spPr/>
        <p:txBody>
          <a:bodyPr/>
          <a:lstStyle/>
          <a:p>
            <a:r>
              <a:rPr lang="en-US" sz="3200" dirty="0"/>
              <a:t>Unsupervised Machine Learning</a:t>
            </a:r>
            <a:br>
              <a:rPr lang="en-US" b="0" i="0" dirty="0">
                <a:solidFill>
                  <a:schemeClr val="accent2"/>
                </a:solidFill>
                <a:effectLst/>
                <a:latin typeface="-apple-system"/>
              </a:rPr>
            </a:br>
            <a:endParaRPr lang="en-US" dirty="0">
              <a:solidFill>
                <a:schemeClr val="accent2"/>
              </a:solidFill>
            </a:endParaRPr>
          </a:p>
        </p:txBody>
      </p:sp>
      <p:sp>
        <p:nvSpPr>
          <p:cNvPr id="3" name="Content Placeholder 2">
            <a:extLst>
              <a:ext uri="{FF2B5EF4-FFF2-40B4-BE49-F238E27FC236}">
                <a16:creationId xmlns:a16="http://schemas.microsoft.com/office/drawing/2014/main" id="{D992AF9E-5190-ED31-62CE-0EDB78CCA758}"/>
              </a:ext>
            </a:extLst>
          </p:cNvPr>
          <p:cNvSpPr>
            <a:spLocks noGrp="1"/>
          </p:cNvSpPr>
          <p:nvPr>
            <p:ph idx="1"/>
          </p:nvPr>
        </p:nvSpPr>
        <p:spPr>
          <a:xfrm>
            <a:off x="677334" y="1775107"/>
            <a:ext cx="8596668" cy="3880773"/>
          </a:xfrm>
        </p:spPr>
        <p:txBody>
          <a:bodyPr/>
          <a:lstStyle/>
          <a:p>
            <a:pPr marL="0" indent="0">
              <a:buNone/>
            </a:pPr>
            <a:endParaRPr lang="en-US" b="0" i="0" dirty="0">
              <a:solidFill>
                <a:srgbClr val="24292F"/>
              </a:solidFill>
              <a:effectLst/>
              <a:latin typeface="-apple-system"/>
            </a:endParaRPr>
          </a:p>
          <a:p>
            <a:r>
              <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By grouping countries together, we can identify large emitting countries quickly and target them to reduce emissions the most. </a:t>
            </a:r>
          </a:p>
          <a:p>
            <a:r>
              <a:rPr lang="en-US" sz="2400" dirty="0">
                <a:solidFill>
                  <a:srgbClr val="24292F"/>
                </a:solidFill>
                <a:latin typeface="Calibri" panose="020F0502020204030204" pitchFamily="34" charset="0"/>
                <a:ea typeface="Calibri" panose="020F0502020204030204" pitchFamily="34" charset="0"/>
                <a:cs typeface="Calibri" panose="020F0502020204030204" pitchFamily="34" charset="0"/>
              </a:rPr>
              <a:t>U</a:t>
            </a:r>
            <a:r>
              <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tilizing unsupervised learning techniques, specifically K-means clustering. We </a:t>
            </a:r>
            <a:r>
              <a:rPr lang="en-US" sz="2400" dirty="0">
                <a:solidFill>
                  <a:srgbClr val="24292F"/>
                </a:solidFill>
                <a:latin typeface="Calibri" panose="020F0502020204030204" pitchFamily="34" charset="0"/>
                <a:ea typeface="Calibri" panose="020F0502020204030204" pitchFamily="34" charset="0"/>
                <a:cs typeface="Calibri" panose="020F0502020204030204" pitchFamily="34" charset="0"/>
              </a:rPr>
              <a:t>analyzed the data at ten-year intervals to understand historical changes.</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3612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713801" cy="1320800"/>
          </a:xfrm>
          <a:solidFill>
            <a:schemeClr val="bg1"/>
          </a:solidFill>
        </p:spPr>
        <p:txBody>
          <a:bodyPr>
            <a:normAutofit/>
          </a:bodyPr>
          <a:lstStyle/>
          <a:p>
            <a:r>
              <a:rPr lang="en-US" sz="3200" dirty="0"/>
              <a:t>Unsupervised learning with K-mean clustering </a:t>
            </a:r>
          </a:p>
        </p:txBody>
      </p:sp>
      <p:sp>
        <p:nvSpPr>
          <p:cNvPr id="3" name="Content Placeholder 2"/>
          <p:cNvSpPr>
            <a:spLocks noGrp="1"/>
          </p:cNvSpPr>
          <p:nvPr>
            <p:ph idx="1"/>
          </p:nvPr>
        </p:nvSpPr>
        <p:spPr>
          <a:xfrm>
            <a:off x="677333" y="1840078"/>
            <a:ext cx="9701578" cy="3880773"/>
          </a:xfrm>
        </p:spPr>
        <p:txBody>
          <a:bodyPr>
            <a:normAutofit/>
          </a:bodyPr>
          <a:lstStyle/>
          <a:p>
            <a:pPr>
              <a:buFont typeface="Wingdings" panose="05000000000000000000" pitchFamily="2" charset="2"/>
              <a:buChar char="Ø"/>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Data preparation</a:t>
            </a:r>
          </a:p>
          <a:p>
            <a:pPr lvl="1">
              <a:buFont typeface="Courier New" panose="02070309020205020404" pitchFamily="49" charset="0"/>
              <a:buChar char="o"/>
            </a:pPr>
            <a:r>
              <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rPr>
              <a:t>Clean the dataset: remove missing data, since historical data is not complete</a:t>
            </a:r>
          </a:p>
          <a:p>
            <a:pPr lvl="1">
              <a:buFont typeface="Courier New" panose="02070309020205020404" pitchFamily="49" charset="0"/>
              <a:buChar char="o"/>
            </a:pPr>
            <a:r>
              <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rPr>
              <a:t>Drop non-numeric/ unnecessary features</a:t>
            </a:r>
          </a:p>
          <a:p>
            <a:pPr>
              <a:buFont typeface="Wingdings" panose="05000000000000000000" pitchFamily="2" charset="2"/>
              <a:buChar char="Ø"/>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Standardize the data with </a:t>
            </a:r>
            <a:r>
              <a:rPr lang="en-US" sz="2400" b="1" dirty="0">
                <a:solidFill>
                  <a:srgbClr val="00B0F0"/>
                </a:solidFill>
                <a:latin typeface="Calibri" panose="020F0502020204030204" pitchFamily="34" charset="0"/>
                <a:ea typeface="Calibri" panose="020F0502020204030204" pitchFamily="34" charset="0"/>
                <a:cs typeface="Calibri" panose="020F0502020204030204" pitchFamily="34" charset="0"/>
              </a:rPr>
              <a:t>StandardScaler</a:t>
            </a:r>
          </a:p>
          <a:p>
            <a:pPr>
              <a:buFont typeface="Wingdings" panose="05000000000000000000" pitchFamily="2" charset="2"/>
              <a:buChar char="Ø"/>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Create an</a:t>
            </a: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400" b="1" dirty="0">
                <a:solidFill>
                  <a:srgbClr val="00B0F0"/>
                </a:solidFill>
                <a:latin typeface="Calibri" panose="020F0502020204030204" pitchFamily="34" charset="0"/>
                <a:ea typeface="Calibri" panose="020F0502020204030204" pitchFamily="34" charset="0"/>
                <a:cs typeface="Calibri" panose="020F0502020204030204" pitchFamily="34" charset="0"/>
              </a:rPr>
              <a:t>elbow curve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to find the best value for </a:t>
            </a:r>
            <a:r>
              <a:rPr lang="en-US" sz="2400" b="1" dirty="0">
                <a:solidFill>
                  <a:srgbClr val="00B0F0"/>
                </a:solidFill>
                <a:latin typeface="Calibri" panose="020F0502020204030204" pitchFamily="34" charset="0"/>
                <a:ea typeface="Calibri" panose="020F0502020204030204" pitchFamily="34" charset="0"/>
                <a:cs typeface="Calibri" panose="020F0502020204030204" pitchFamily="34" charset="0"/>
              </a:rPr>
              <a:t>K-means</a:t>
            </a:r>
          </a:p>
          <a:p>
            <a:pPr>
              <a:buFont typeface="Wingdings" panose="05000000000000000000" pitchFamily="2" charset="2"/>
              <a:buChar char="Ø"/>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Initialize and </a:t>
            </a:r>
            <a:r>
              <a:rPr lang="en-US" sz="2400" b="1" dirty="0">
                <a:solidFill>
                  <a:srgbClr val="00B0F0"/>
                </a:solidFill>
                <a:latin typeface="Calibri" panose="020F0502020204030204" pitchFamily="34" charset="0"/>
                <a:ea typeface="Calibri" panose="020F0502020204030204" pitchFamily="34" charset="0"/>
                <a:cs typeface="Calibri" panose="020F0502020204030204" pitchFamily="34" charset="0"/>
              </a:rPr>
              <a:t>fit the model </a:t>
            </a:r>
          </a:p>
          <a:p>
            <a:pPr>
              <a:buFont typeface="Wingdings" panose="05000000000000000000" pitchFamily="2" charset="2"/>
              <a:buChar char="Ø"/>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Visualize the results: </a:t>
            </a:r>
            <a:r>
              <a:rPr lang="en-US" sz="2400" b="1" dirty="0" err="1">
                <a:solidFill>
                  <a:srgbClr val="00B0F0"/>
                </a:solidFill>
                <a:latin typeface="Calibri" panose="020F0502020204030204" pitchFamily="34" charset="0"/>
                <a:ea typeface="Calibri" panose="020F0502020204030204" pitchFamily="34" charset="0"/>
                <a:cs typeface="Calibri" panose="020F0502020204030204" pitchFamily="34" charset="0"/>
              </a:rPr>
              <a:t>hvplot</a:t>
            </a:r>
            <a:endParaRPr lang="en-US" sz="2400" b="1" dirty="0">
              <a:solidFill>
                <a:srgbClr val="00B0F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61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783" y="123602"/>
            <a:ext cx="9354065" cy="646331"/>
          </a:xfrm>
          <a:prstGeom prst="rect">
            <a:avLst/>
          </a:prstGeom>
          <a:noFill/>
        </p:spPr>
        <p:txBody>
          <a:bodyPr wrap="square" rtlCol="0">
            <a:spAutoFit/>
          </a:bodyPr>
          <a:lstStyle/>
          <a:p>
            <a:r>
              <a:rPr lang="en-US" sz="3600" dirty="0"/>
              <a:t> </a:t>
            </a:r>
            <a:r>
              <a:rPr lang="en-US" sz="3200" dirty="0">
                <a:solidFill>
                  <a:schemeClr val="accent1"/>
                </a:solidFill>
                <a:latin typeface="+mj-lt"/>
                <a:ea typeface="+mj-ea"/>
                <a:cs typeface="+mj-cs"/>
              </a:rPr>
              <a:t>Result of K-means clustering </a:t>
            </a:r>
          </a:p>
        </p:txBody>
      </p:sp>
      <p:pic>
        <p:nvPicPr>
          <p:cNvPr id="6" name="Picture 5">
            <a:extLst>
              <a:ext uri="{FF2B5EF4-FFF2-40B4-BE49-F238E27FC236}">
                <a16:creationId xmlns:a16="http://schemas.microsoft.com/office/drawing/2014/main" id="{FF1A4285-D9D0-8925-E554-F24B33E7DC34}"/>
              </a:ext>
            </a:extLst>
          </p:cNvPr>
          <p:cNvPicPr>
            <a:picLocks noChangeAspect="1"/>
          </p:cNvPicPr>
          <p:nvPr/>
        </p:nvPicPr>
        <p:blipFill>
          <a:blip r:embed="rId2"/>
          <a:stretch>
            <a:fillRect/>
          </a:stretch>
        </p:blipFill>
        <p:spPr>
          <a:xfrm>
            <a:off x="7544458" y="3618003"/>
            <a:ext cx="3132437" cy="2608447"/>
          </a:xfrm>
          <a:prstGeom prst="rect">
            <a:avLst/>
          </a:prstGeom>
        </p:spPr>
      </p:pic>
      <p:sp>
        <p:nvSpPr>
          <p:cNvPr id="4" name="TextBox 3"/>
          <p:cNvSpPr txBox="1"/>
          <p:nvPr/>
        </p:nvSpPr>
        <p:spPr>
          <a:xfrm>
            <a:off x="9235895" y="6235871"/>
            <a:ext cx="727906" cy="323165"/>
          </a:xfrm>
          <a:prstGeom prst="rect">
            <a:avLst/>
          </a:prstGeom>
          <a:solidFill>
            <a:schemeClr val="tx2">
              <a:lumMod val="20000"/>
              <a:lumOff val="80000"/>
            </a:schemeClr>
          </a:solidFill>
        </p:spPr>
        <p:txBody>
          <a:bodyPr wrap="square" rtlCol="0">
            <a:spAutoFit/>
          </a:bodyPr>
          <a:lstStyle/>
          <a:p>
            <a:r>
              <a:rPr lang="en-US" sz="1500" b="1" i="1" dirty="0"/>
              <a:t>2021</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4565" y="3760177"/>
            <a:ext cx="3279966" cy="2466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828042" y="6199291"/>
            <a:ext cx="727906" cy="323165"/>
          </a:xfrm>
          <a:prstGeom prst="rect">
            <a:avLst/>
          </a:prstGeom>
          <a:solidFill>
            <a:schemeClr val="tx2">
              <a:lumMod val="20000"/>
              <a:lumOff val="80000"/>
            </a:schemeClr>
          </a:solidFill>
        </p:spPr>
        <p:txBody>
          <a:bodyPr wrap="square" rtlCol="0">
            <a:spAutoFit/>
          </a:bodyPr>
          <a:lstStyle/>
          <a:p>
            <a:r>
              <a:rPr lang="en-US" sz="1500" b="1" i="1" dirty="0"/>
              <a:t>2000</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5" y="3705665"/>
            <a:ext cx="3262548" cy="2520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501778" y="6199291"/>
            <a:ext cx="727906" cy="323165"/>
          </a:xfrm>
          <a:prstGeom prst="rect">
            <a:avLst/>
          </a:prstGeom>
          <a:solidFill>
            <a:schemeClr val="tx2">
              <a:lumMod val="20000"/>
              <a:lumOff val="80000"/>
            </a:schemeClr>
          </a:solidFill>
        </p:spPr>
        <p:txBody>
          <a:bodyPr wrap="square" rtlCol="0">
            <a:spAutoFit/>
          </a:bodyPr>
          <a:lstStyle/>
          <a:p>
            <a:r>
              <a:rPr lang="en-US" sz="1500" b="1" i="1" dirty="0"/>
              <a:t>2010</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135" y="716872"/>
            <a:ext cx="3002760" cy="2665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9175515" y="3375931"/>
            <a:ext cx="727906" cy="323165"/>
          </a:xfrm>
          <a:prstGeom prst="rect">
            <a:avLst/>
          </a:prstGeom>
          <a:solidFill>
            <a:schemeClr val="tx2">
              <a:lumMod val="20000"/>
              <a:lumOff val="80000"/>
            </a:schemeClr>
          </a:solidFill>
        </p:spPr>
        <p:txBody>
          <a:bodyPr wrap="square" rtlCol="0">
            <a:spAutoFit/>
          </a:bodyPr>
          <a:lstStyle/>
          <a:p>
            <a:r>
              <a:rPr lang="en-US" sz="1500" b="1" i="1" dirty="0"/>
              <a:t>1990</a:t>
            </a: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5710" y="788062"/>
            <a:ext cx="2917677" cy="2576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538419" y="3379904"/>
            <a:ext cx="727906" cy="323165"/>
          </a:xfrm>
          <a:prstGeom prst="rect">
            <a:avLst/>
          </a:prstGeom>
          <a:solidFill>
            <a:schemeClr val="tx2">
              <a:lumMod val="20000"/>
              <a:lumOff val="80000"/>
            </a:schemeClr>
          </a:solidFill>
        </p:spPr>
        <p:txBody>
          <a:bodyPr wrap="square" rtlCol="0">
            <a:spAutoFit/>
          </a:bodyPr>
          <a:lstStyle/>
          <a:p>
            <a:r>
              <a:rPr lang="en-US" sz="1500" b="1" i="1" dirty="0"/>
              <a:t>1980</a:t>
            </a:r>
          </a:p>
        </p:txBody>
      </p:sp>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29" y="701349"/>
            <a:ext cx="3155560" cy="2696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1830409" y="3380293"/>
            <a:ext cx="727906" cy="323165"/>
          </a:xfrm>
          <a:prstGeom prst="rect">
            <a:avLst/>
          </a:prstGeom>
          <a:solidFill>
            <a:schemeClr val="tx2">
              <a:lumMod val="20000"/>
              <a:lumOff val="80000"/>
            </a:schemeClr>
          </a:solidFill>
        </p:spPr>
        <p:txBody>
          <a:bodyPr wrap="square" rtlCol="0">
            <a:spAutoFit/>
          </a:bodyPr>
          <a:lstStyle/>
          <a:p>
            <a:r>
              <a:rPr lang="en-US" sz="1500" b="1" i="1" dirty="0"/>
              <a:t>1970</a:t>
            </a:r>
          </a:p>
        </p:txBody>
      </p:sp>
    </p:spTree>
    <p:extLst>
      <p:ext uri="{BB962C8B-B14F-4D97-AF65-F5344CB8AC3E}">
        <p14:creationId xmlns:p14="http://schemas.microsoft.com/office/powerpoint/2010/main" val="80124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89005"/>
          </a:xfrm>
        </p:spPr>
        <p:txBody>
          <a:bodyPr>
            <a:normAutofit fontScale="90000"/>
          </a:bodyPr>
          <a:lstStyle/>
          <a:p>
            <a:r>
              <a:rPr lang="en-US" dirty="0"/>
              <a:t>Discussion</a:t>
            </a:r>
          </a:p>
        </p:txBody>
      </p:sp>
      <p:sp>
        <p:nvSpPr>
          <p:cNvPr id="4" name="TextBox 3"/>
          <p:cNvSpPr txBox="1"/>
          <p:nvPr/>
        </p:nvSpPr>
        <p:spPr>
          <a:xfrm>
            <a:off x="677334" y="1539419"/>
            <a:ext cx="10157254" cy="4708981"/>
          </a:xfrm>
          <a:prstGeom prst="rect">
            <a:avLst/>
          </a:prstGeom>
          <a:noFill/>
        </p:spPr>
        <p:txBody>
          <a:bodyPr wrap="square" rtlCol="0">
            <a:spAutoFit/>
          </a:bodyPr>
          <a:lstStyle/>
          <a:p>
            <a:pPr marL="342900" indent="-342900">
              <a:buClr>
                <a:schemeClr val="accent1"/>
              </a:buClr>
              <a:buFont typeface="Wingdings" panose="05000000000000000000" pitchFamily="2" charset="2"/>
              <a:buChar char="Ø"/>
            </a:pPr>
            <a:r>
              <a:rPr lang="en-US" sz="2000" dirty="0">
                <a:solidFill>
                  <a:schemeClr val="accent5"/>
                </a:solidFill>
                <a:latin typeface="Calibri" panose="020F0502020204030204" pitchFamily="34" charset="0"/>
                <a:ea typeface="Calibri" panose="020F0502020204030204" pitchFamily="34" charset="0"/>
                <a:cs typeface="Calibri" panose="020F0502020204030204" pitchFamily="34" charset="0"/>
              </a:rPr>
              <a:t>Unsupervised learning benefits:</a:t>
            </a:r>
          </a:p>
          <a:p>
            <a:pPr marL="742950" lvl="1" indent="-28575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Learn from unlabeled data</a:t>
            </a:r>
          </a:p>
          <a:p>
            <a:pPr marL="742950" lvl="1" indent="-28575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Group data into optimal number of clusters by elbow curve</a:t>
            </a:r>
          </a:p>
          <a:p>
            <a:pPr marL="742950" lvl="1" indent="-28575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No manual data processing efforts needed</a:t>
            </a:r>
          </a:p>
          <a:p>
            <a:pPr marL="742950" lvl="1" indent="-285750">
              <a:buFont typeface="Courier New" panose="02070309020205020404" pitchFamily="49" charset="0"/>
              <a:buChar char="o"/>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Clr>
                <a:schemeClr val="accent1"/>
              </a:buClr>
              <a:buFont typeface="Wingdings" panose="05000000000000000000" pitchFamily="2" charset="2"/>
              <a:buChar char="Ø"/>
            </a:pPr>
            <a:r>
              <a:rPr lang="en-US" sz="2000" dirty="0">
                <a:solidFill>
                  <a:schemeClr val="accent5"/>
                </a:solidFill>
                <a:latin typeface="Calibri" panose="020F0502020204030204" pitchFamily="34" charset="0"/>
                <a:ea typeface="Calibri" panose="020F0502020204030204" pitchFamily="34" charset="0"/>
                <a:cs typeface="Calibri" panose="020F0502020204030204" pitchFamily="34" charset="0"/>
              </a:rPr>
              <a:t>In the past 50 years, we observed:</a:t>
            </a:r>
          </a:p>
          <a:p>
            <a:pPr marL="742950" lvl="1" indent="-28575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There are clear clusters that exist in the data between low, medium and high emitting countries.</a:t>
            </a:r>
          </a:p>
          <a:p>
            <a:pPr marL="742950" lvl="1" indent="-28575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The large emitters changed from mostly European countries, to the US, and more recently developing countries like China and India.</a:t>
            </a:r>
          </a:p>
          <a:p>
            <a:pPr marL="285750" indent="-285750">
              <a:buFont typeface="Courier New" panose="02070309020205020404" pitchFamily="49" charset="0"/>
              <a:buChar char="o"/>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Clr>
                <a:schemeClr val="accent1"/>
              </a:buClr>
              <a:buFont typeface="Wingdings" panose="05000000000000000000" pitchFamily="2" charset="2"/>
              <a:buChar char="Ø"/>
            </a:pPr>
            <a:r>
              <a:rPr lang="en-US" sz="2000" dirty="0">
                <a:solidFill>
                  <a:schemeClr val="accent5"/>
                </a:solidFill>
                <a:latin typeface="Calibri" panose="020F0502020204030204" pitchFamily="34" charset="0"/>
                <a:ea typeface="Calibri" panose="020F0502020204030204" pitchFamily="34" charset="0"/>
                <a:cs typeface="Calibri" panose="020F0502020204030204" pitchFamily="34" charset="0"/>
              </a:rPr>
              <a:t>Contribution:</a:t>
            </a:r>
          </a:p>
          <a:p>
            <a:pPr marL="742950" lvl="1" indent="-28575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Help policy makers understand the severity of the problem</a:t>
            </a:r>
          </a:p>
          <a:p>
            <a:pPr marL="742950" lvl="1" indent="-28575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Show historical trends easily</a:t>
            </a:r>
          </a:p>
          <a:p>
            <a:pPr marL="742950" lvl="1" indent="-28575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Identify large emitters for most effectiveness</a:t>
            </a:r>
          </a:p>
        </p:txBody>
      </p:sp>
    </p:spTree>
    <p:extLst>
      <p:ext uri="{BB962C8B-B14F-4D97-AF65-F5344CB8AC3E}">
        <p14:creationId xmlns:p14="http://schemas.microsoft.com/office/powerpoint/2010/main" val="728211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A6D9-3E3B-6133-389D-7B9C0FFB0CE6}"/>
              </a:ext>
            </a:extLst>
          </p:cNvPr>
          <p:cNvSpPr>
            <a:spLocks noGrp="1"/>
          </p:cNvSpPr>
          <p:nvPr>
            <p:ph type="title"/>
          </p:nvPr>
        </p:nvSpPr>
        <p:spPr>
          <a:xfrm>
            <a:off x="677334" y="609600"/>
            <a:ext cx="8596668" cy="766713"/>
          </a:xfrm>
        </p:spPr>
        <p:txBody>
          <a:bodyPr/>
          <a:lstStyle/>
          <a:p>
            <a:r>
              <a:rPr lang="en-US" dirty="0"/>
              <a:t>Deep Neural Network </a:t>
            </a:r>
          </a:p>
        </p:txBody>
      </p:sp>
      <p:sp>
        <p:nvSpPr>
          <p:cNvPr id="3" name="Content Placeholder 2">
            <a:extLst>
              <a:ext uri="{FF2B5EF4-FFF2-40B4-BE49-F238E27FC236}">
                <a16:creationId xmlns:a16="http://schemas.microsoft.com/office/drawing/2014/main" id="{7EB550C7-9ECC-B846-3110-B902D3B327AD}"/>
              </a:ext>
            </a:extLst>
          </p:cNvPr>
          <p:cNvSpPr>
            <a:spLocks noGrp="1"/>
          </p:cNvSpPr>
          <p:nvPr>
            <p:ph idx="1"/>
          </p:nvPr>
        </p:nvSpPr>
        <p:spPr>
          <a:xfrm>
            <a:off x="677334" y="2106706"/>
            <a:ext cx="8596668" cy="1690999"/>
          </a:xfrm>
        </p:spPr>
        <p:txBody>
          <a:bodyPr>
            <a:normAutofit/>
          </a:bodyPr>
          <a:lstStyle/>
          <a:p>
            <a:r>
              <a:rPr lang="en-US" sz="26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Deep neural networks can learn from large sets of input data, regardless of data complexity. We wanted to explore deep neural networks to see if it's a good use case for our dataset as well.</a:t>
            </a:r>
          </a:p>
          <a:p>
            <a:endParaRPr lang="en-US" dirty="0"/>
          </a:p>
        </p:txBody>
      </p:sp>
    </p:spTree>
    <p:extLst>
      <p:ext uri="{BB962C8B-B14F-4D97-AF65-F5344CB8AC3E}">
        <p14:creationId xmlns:p14="http://schemas.microsoft.com/office/powerpoint/2010/main" val="3015294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7334" y="1376313"/>
            <a:ext cx="9954807" cy="3277820"/>
          </a:xfrm>
          <a:prstGeom prst="rect">
            <a:avLst/>
          </a:prstGeom>
        </p:spPr>
        <p:txBody>
          <a:bodyPr wrap="square">
            <a:spAutoFit/>
          </a:bodyPr>
          <a:lstStyle/>
          <a:p>
            <a:pPr>
              <a:spcBef>
                <a:spcPts val="1000"/>
              </a:spcBef>
              <a:buClr>
                <a:schemeClr val="accent1"/>
              </a:buClr>
              <a:buSzPct val="8000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Data preparation</a:t>
            </a:r>
          </a:p>
          <a:p>
            <a:pPr marL="342900" indent="-342900">
              <a:spcBef>
                <a:spcPts val="1000"/>
              </a:spcBef>
              <a:buClr>
                <a:schemeClr val="accent1"/>
              </a:buClr>
              <a:buSzPct val="8000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Clean the dataset: </a:t>
            </a:r>
          </a:p>
          <a:p>
            <a:pPr marL="742950" lvl="1" indent="-285750">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 clean the missing data</a:t>
            </a:r>
          </a:p>
          <a:p>
            <a:pPr marL="742950" lvl="1" indent="-285750">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 drop non-numeric/ unnecessary features: such country code, per-capita</a:t>
            </a:r>
          </a:p>
          <a:p>
            <a:pPr marL="342900" indent="-342900">
              <a:spcBef>
                <a:spcPts val="1000"/>
              </a:spcBef>
              <a:buClr>
                <a:schemeClr val="accent1"/>
              </a:buClr>
              <a:buSzPct val="8000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Standardize the data with </a:t>
            </a:r>
            <a:r>
              <a:rPr lang="en-US" sz="2000" b="1" dirty="0">
                <a:solidFill>
                  <a:srgbClr val="00B0F0"/>
                </a:solidFill>
                <a:latin typeface="Calibri" panose="020F0502020204030204" pitchFamily="34" charset="0"/>
                <a:ea typeface="Calibri" panose="020F0502020204030204" pitchFamily="34" charset="0"/>
                <a:cs typeface="Calibri" panose="020F0502020204030204" pitchFamily="34" charset="0"/>
              </a:rPr>
              <a:t>StandardScaler</a:t>
            </a:r>
          </a:p>
          <a:p>
            <a:pPr marL="342900" indent="-342900">
              <a:spcBef>
                <a:spcPts val="1000"/>
              </a:spcBef>
              <a:buClr>
                <a:schemeClr val="accent1"/>
              </a:buClr>
              <a:buSzPct val="8000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Split the preprocessed data into </a:t>
            </a:r>
          </a:p>
          <a:p>
            <a:pPr marL="742950" lvl="1" indent="-285750">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   Our features and targets arrays</a:t>
            </a:r>
          </a:p>
          <a:p>
            <a:pPr marL="742950" lvl="1" indent="-285750">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   Training and testing dataset</a:t>
            </a:r>
          </a:p>
          <a:p>
            <a:pPr lvl="1"/>
            <a:endParaRPr lang="en-US" dirty="0"/>
          </a:p>
        </p:txBody>
      </p:sp>
      <p:sp>
        <p:nvSpPr>
          <p:cNvPr id="5" name="Rectangle 4"/>
          <p:cNvSpPr/>
          <p:nvPr/>
        </p:nvSpPr>
        <p:spPr>
          <a:xfrm>
            <a:off x="564071" y="4743848"/>
            <a:ext cx="7134287" cy="1985159"/>
          </a:xfrm>
          <a:prstGeom prst="rect">
            <a:avLst/>
          </a:prstGeom>
        </p:spPr>
        <p:txBody>
          <a:bodyPr wrap="square">
            <a:spAutoFit/>
          </a:bodyPr>
          <a:lstStyle/>
          <a:p>
            <a:pPr marL="342900" indent="-342900">
              <a:spcBef>
                <a:spcPts val="1000"/>
              </a:spcBef>
              <a:buClr>
                <a:schemeClr val="accent1"/>
              </a:buClr>
              <a:buSzPct val="80000"/>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Define the neural networks: </a:t>
            </a:r>
            <a:r>
              <a:rPr lang="en-US" sz="2000" b="1" dirty="0" err="1">
                <a:solidFill>
                  <a:srgbClr val="00B0F0"/>
                </a:solidFill>
                <a:latin typeface="Calibri" panose="020F0502020204030204" pitchFamily="34" charset="0"/>
                <a:ea typeface="Calibri" panose="020F0502020204030204" pitchFamily="34" charset="0"/>
                <a:cs typeface="Calibri" panose="020F0502020204030204" pitchFamily="34" charset="0"/>
              </a:rPr>
              <a:t>Keras</a:t>
            </a:r>
            <a:r>
              <a:rPr lang="en-US" sz="2000" b="1" dirty="0">
                <a:solidFill>
                  <a:srgbClr val="00B0F0"/>
                </a:solidFill>
                <a:latin typeface="Calibri" panose="020F0502020204030204" pitchFamily="34" charset="0"/>
                <a:ea typeface="Calibri" panose="020F0502020204030204" pitchFamily="34" charset="0"/>
                <a:cs typeface="Calibri" panose="020F0502020204030204" pitchFamily="34" charset="0"/>
              </a:rPr>
              <a:t> library</a:t>
            </a:r>
            <a:endParaRPr lang="en-US" sz="2000" dirty="0">
              <a:solidFill>
                <a:srgbClr val="00B0F0"/>
              </a:solidFill>
              <a:latin typeface="Calibri" panose="020F0502020204030204" pitchFamily="34" charset="0"/>
              <a:ea typeface="Calibri" panose="020F0502020204030204" pitchFamily="34" charset="0"/>
              <a:cs typeface="Calibri" panose="020F0502020204030204" pitchFamily="34" charset="0"/>
            </a:endParaRPr>
          </a:p>
          <a:p>
            <a:pPr marL="800100" lvl="1" indent="-342900">
              <a:spcBef>
                <a:spcPts val="1000"/>
              </a:spcBef>
              <a:buClr>
                <a:schemeClr val="accent1"/>
              </a:buClr>
              <a:buSzPct val="8000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Tuned number of </a:t>
            </a:r>
            <a:r>
              <a:rPr lang="en-US" sz="2000" b="1" dirty="0">
                <a:solidFill>
                  <a:srgbClr val="00B0F0"/>
                </a:solidFill>
                <a:latin typeface="Calibri" panose="020F0502020204030204" pitchFamily="34" charset="0"/>
                <a:ea typeface="Calibri" panose="020F0502020204030204" pitchFamily="34" charset="0"/>
                <a:cs typeface="Calibri" panose="020F0502020204030204" pitchFamily="34" charset="0"/>
              </a:rPr>
              <a:t>neurons</a:t>
            </a:r>
            <a:r>
              <a:rPr lang="en-US" sz="2000" dirty="0">
                <a:latin typeface="Calibri" panose="020F0502020204030204" pitchFamily="34" charset="0"/>
                <a:ea typeface="Calibri" panose="020F0502020204030204" pitchFamily="34" charset="0"/>
                <a:cs typeface="Calibri" panose="020F0502020204030204" pitchFamily="34" charset="0"/>
              </a:rPr>
              <a:t> and </a:t>
            </a:r>
            <a:r>
              <a:rPr lang="en-US" sz="2000" b="1" dirty="0">
                <a:solidFill>
                  <a:srgbClr val="00B0F0"/>
                </a:solidFill>
                <a:latin typeface="Calibri" panose="020F0502020204030204" pitchFamily="34" charset="0"/>
                <a:ea typeface="Calibri" panose="020F0502020204030204" pitchFamily="34" charset="0"/>
                <a:cs typeface="Calibri" panose="020F0502020204030204" pitchFamily="34" charset="0"/>
              </a:rPr>
              <a:t>hidden layer</a:t>
            </a:r>
            <a:endParaRPr lang="en-US" sz="2000" dirty="0">
              <a:solidFill>
                <a:srgbClr val="00B0F0"/>
              </a:solidFill>
              <a:latin typeface="Calibri" panose="020F0502020204030204" pitchFamily="34" charset="0"/>
              <a:ea typeface="Calibri" panose="020F0502020204030204" pitchFamily="34" charset="0"/>
              <a:cs typeface="Calibri" panose="020F0502020204030204" pitchFamily="34" charset="0"/>
            </a:endParaRPr>
          </a:p>
          <a:p>
            <a:pPr marL="800100" lvl="1" indent="-342900">
              <a:spcBef>
                <a:spcPts val="1000"/>
              </a:spcBef>
              <a:buClr>
                <a:schemeClr val="accent1"/>
              </a:buClr>
              <a:buSzPct val="8000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Model training : varying number of </a:t>
            </a:r>
            <a:r>
              <a:rPr lang="en-US" sz="2000" b="1" dirty="0">
                <a:solidFill>
                  <a:srgbClr val="00B0F0"/>
                </a:solidFill>
                <a:latin typeface="Calibri" panose="020F0502020204030204" pitchFamily="34" charset="0"/>
                <a:ea typeface="Calibri" panose="020F0502020204030204" pitchFamily="34" charset="0"/>
                <a:cs typeface="Calibri" panose="020F0502020204030204" pitchFamily="34" charset="0"/>
              </a:rPr>
              <a:t>epochs</a:t>
            </a:r>
          </a:p>
          <a:p>
            <a:pPr marL="457200" lvl="2">
              <a:spcBef>
                <a:spcPts val="1000"/>
              </a:spcBef>
              <a:buClr>
                <a:schemeClr val="accent1"/>
              </a:buClr>
              <a:buSzPct val="80000"/>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Calibri" panose="020F0502020204030204" pitchFamily="34" charset="0"/>
              </a:rPr>
              <a:t>    Observe model loss and accuracy</a:t>
            </a:r>
          </a:p>
          <a:p>
            <a:pPr>
              <a:buFont typeface="Courier New" panose="02070309020205020404" pitchFamily="49" charset="0"/>
              <a:buChar char="o"/>
            </a:pPr>
            <a:endParaRPr lang="en-US" dirty="0"/>
          </a:p>
        </p:txBody>
      </p:sp>
      <p:sp>
        <p:nvSpPr>
          <p:cNvPr id="2" name="Title 1">
            <a:extLst>
              <a:ext uri="{FF2B5EF4-FFF2-40B4-BE49-F238E27FC236}">
                <a16:creationId xmlns:a16="http://schemas.microsoft.com/office/drawing/2014/main" id="{A009FF29-1ACE-3B05-A4AD-7258FDE544E4}"/>
              </a:ext>
            </a:extLst>
          </p:cNvPr>
          <p:cNvSpPr>
            <a:spLocks noGrp="1"/>
          </p:cNvSpPr>
          <p:nvPr>
            <p:ph type="title"/>
          </p:nvPr>
        </p:nvSpPr>
        <p:spPr>
          <a:xfrm>
            <a:off x="677334" y="609600"/>
            <a:ext cx="8596668" cy="766713"/>
          </a:xfrm>
        </p:spPr>
        <p:txBody>
          <a:bodyPr/>
          <a:lstStyle/>
          <a:p>
            <a:r>
              <a:rPr lang="en-US" dirty="0"/>
              <a:t>Deep Neural Network </a:t>
            </a:r>
          </a:p>
        </p:txBody>
      </p:sp>
    </p:spTree>
    <p:extLst>
      <p:ext uri="{BB962C8B-B14F-4D97-AF65-F5344CB8AC3E}">
        <p14:creationId xmlns:p14="http://schemas.microsoft.com/office/powerpoint/2010/main" val="3098816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pic>
        <p:nvPicPr>
          <p:cNvPr id="4" name="Picture 3">
            <a:extLst>
              <a:ext uri="{FF2B5EF4-FFF2-40B4-BE49-F238E27FC236}">
                <a16:creationId xmlns:a16="http://schemas.microsoft.com/office/drawing/2014/main" id="{A8A099B6-3E22-8708-7527-D3C8E75EEABD}"/>
              </a:ext>
            </a:extLst>
          </p:cNvPr>
          <p:cNvPicPr>
            <a:picLocks noChangeAspect="1"/>
          </p:cNvPicPr>
          <p:nvPr/>
        </p:nvPicPr>
        <p:blipFill>
          <a:blip r:embed="rId2"/>
          <a:stretch>
            <a:fillRect/>
          </a:stretch>
        </p:blipFill>
        <p:spPr>
          <a:xfrm>
            <a:off x="6773334" y="1709295"/>
            <a:ext cx="5081177" cy="3445411"/>
          </a:xfrm>
          <a:prstGeom prst="rect">
            <a:avLst/>
          </a:prstGeom>
        </p:spPr>
      </p:pic>
      <p:sp>
        <p:nvSpPr>
          <p:cNvPr id="5" name="Rectangle 4"/>
          <p:cNvSpPr/>
          <p:nvPr/>
        </p:nvSpPr>
        <p:spPr>
          <a:xfrm>
            <a:off x="677334" y="1709295"/>
            <a:ext cx="6096000" cy="3693319"/>
          </a:xfrm>
          <a:prstGeom prst="rect">
            <a:avLst/>
          </a:prstGeom>
        </p:spPr>
        <p:txBody>
          <a:bodyPr>
            <a:spAutoFit/>
          </a:bodyPr>
          <a:lstStyle/>
          <a:p>
            <a:pPr marL="285750" indent="-285750">
              <a:buClr>
                <a:schemeClr val="accent1"/>
              </a:buClr>
              <a:buFont typeface="Courier New" panose="02070309020205020404" pitchFamily="49" charset="0"/>
              <a:buChar char="o"/>
            </a:pPr>
            <a:r>
              <a:rPr lang="en-US" dirty="0">
                <a:latin typeface="Calibri" panose="020F0502020204030204" pitchFamily="34" charset="0"/>
                <a:ea typeface="Calibri" panose="020F0502020204030204" pitchFamily="34" charset="0"/>
                <a:cs typeface="Calibri" panose="020F0502020204030204" pitchFamily="34" charset="0"/>
              </a:rPr>
              <a:t>In our case, the target variable is continuous, and </a:t>
            </a:r>
            <a:r>
              <a:rPr lang="en-US" dirty="0">
                <a:solidFill>
                  <a:srgbClr val="00B0F0"/>
                </a:solidFill>
                <a:latin typeface="Calibri" panose="020F0502020204030204" pitchFamily="34" charset="0"/>
                <a:ea typeface="Calibri" panose="020F0502020204030204" pitchFamily="34" charset="0"/>
                <a:cs typeface="Calibri" panose="020F0502020204030204" pitchFamily="34" charset="0"/>
              </a:rPr>
              <a:t>the model loss function “</a:t>
            </a:r>
            <a:r>
              <a:rPr lang="en-US" dirty="0" err="1">
                <a:solidFill>
                  <a:srgbClr val="00B0F0"/>
                </a:solidFill>
                <a:latin typeface="Calibri" panose="020F0502020204030204" pitchFamily="34" charset="0"/>
                <a:ea typeface="Calibri" panose="020F0502020204030204" pitchFamily="34" charset="0"/>
                <a:cs typeface="Calibri" panose="020F0502020204030204" pitchFamily="34" charset="0"/>
              </a:rPr>
              <a:t>binary_crossentropy</a:t>
            </a:r>
            <a:r>
              <a:rPr lang="en-US" dirty="0">
                <a:solidFill>
                  <a:srgbClr val="00B0F0"/>
                </a:solidFill>
                <a:latin typeface="Calibri" panose="020F0502020204030204" pitchFamily="34" charset="0"/>
                <a:ea typeface="Calibri" panose="020F0502020204030204" pitchFamily="34" charset="0"/>
                <a:cs typeface="Calibri" panose="020F0502020204030204" pitchFamily="34" charset="0"/>
              </a:rPr>
              <a:t>” is not a good fit for the continuous data</a:t>
            </a:r>
            <a:r>
              <a:rPr lang="en-US" dirty="0">
                <a:latin typeface="Calibri" panose="020F0502020204030204" pitchFamily="34" charset="0"/>
                <a:ea typeface="Calibri" panose="020F0502020204030204" pitchFamily="34" charset="0"/>
                <a:cs typeface="Calibri" panose="020F0502020204030204" pitchFamily="34" charset="0"/>
              </a:rPr>
              <a:t>. This is shown in the result where the model accuracy is “0” after training.</a:t>
            </a:r>
          </a:p>
          <a:p>
            <a:pPr>
              <a:buClr>
                <a:schemeClr val="accent1"/>
              </a:buCl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Clr>
                <a:schemeClr val="accent1"/>
              </a:buClr>
              <a:buFont typeface="Courier New" panose="02070309020205020404" pitchFamily="49" charset="0"/>
              <a:buChar char="o"/>
            </a:pPr>
            <a:r>
              <a:rPr lang="en-US" dirty="0">
                <a:latin typeface="Calibri" panose="020F0502020204030204" pitchFamily="34" charset="0"/>
                <a:ea typeface="Calibri" panose="020F0502020204030204" pitchFamily="34" charset="0"/>
                <a:cs typeface="Calibri" panose="020F0502020204030204" pitchFamily="34" charset="0"/>
              </a:rPr>
              <a:t>To overcome this problem, we switched the loss function to “mean square error”. We were able to show that the model was able to reduced the loss and improved the accuracy after training. </a:t>
            </a:r>
          </a:p>
          <a:p>
            <a:pPr marL="285750" indent="-285750">
              <a:buClr>
                <a:schemeClr val="accent1"/>
              </a:buClr>
              <a:buFont typeface="Courier New" panose="02070309020205020404" pitchFamily="49" charset="0"/>
              <a:buChar char="o"/>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Clr>
                <a:schemeClr val="accent1"/>
              </a:buClr>
              <a:buFont typeface="Courier New" panose="02070309020205020404" pitchFamily="49" charset="0"/>
              <a:buChar char="o"/>
            </a:pPr>
            <a:r>
              <a:rPr lang="en-US" dirty="0">
                <a:latin typeface="Calibri" panose="020F0502020204030204" pitchFamily="34" charset="0"/>
                <a:ea typeface="Calibri" panose="020F0502020204030204" pitchFamily="34" charset="0"/>
                <a:cs typeface="Calibri" panose="020F0502020204030204" pitchFamily="34" charset="0"/>
              </a:rPr>
              <a:t>However, it seems the model was still not a good fit due to the continuous data. Linear Regression gave a better predictions related to our dataset.</a:t>
            </a:r>
            <a:endParaRPr lang="en-US" dirty="0"/>
          </a:p>
        </p:txBody>
      </p:sp>
    </p:spTree>
    <p:extLst>
      <p:ext uri="{BB962C8B-B14F-4D97-AF65-F5344CB8AC3E}">
        <p14:creationId xmlns:p14="http://schemas.microsoft.com/office/powerpoint/2010/main" val="375847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D9E6-5390-27ED-B8BD-2687A5808DC7}"/>
              </a:ext>
            </a:extLst>
          </p:cNvPr>
          <p:cNvSpPr>
            <a:spLocks noGrp="1"/>
          </p:cNvSpPr>
          <p:nvPr>
            <p:ph type="title"/>
          </p:nvPr>
        </p:nvSpPr>
        <p:spPr/>
        <p:txBody>
          <a:bodyPr/>
          <a:lstStyle/>
          <a:p>
            <a:r>
              <a:rPr lang="en-US" dirty="0"/>
              <a:t>Data Visualization</a:t>
            </a:r>
          </a:p>
        </p:txBody>
      </p:sp>
      <p:sp>
        <p:nvSpPr>
          <p:cNvPr id="3" name="Content Placeholder 2">
            <a:extLst>
              <a:ext uri="{FF2B5EF4-FFF2-40B4-BE49-F238E27FC236}">
                <a16:creationId xmlns:a16="http://schemas.microsoft.com/office/drawing/2014/main" id="{5FA5BB7E-1C46-71A6-89DD-99F914745D86}"/>
              </a:ext>
            </a:extLst>
          </p:cNvPr>
          <p:cNvSpPr>
            <a:spLocks noGrp="1"/>
          </p:cNvSpPr>
          <p:nvPr>
            <p:ph idx="1"/>
          </p:nvPr>
        </p:nvSpPr>
        <p:spPr/>
        <p:txBody>
          <a:bodyPr>
            <a:normAutofit/>
          </a:bodyPr>
          <a:lstStyle/>
          <a:p>
            <a:r>
              <a:rPr lang="en-US" sz="2800" dirty="0">
                <a:solidFill>
                  <a:srgbClr val="1D1C1D"/>
                </a:solidFill>
                <a:latin typeface="Slack-Lato"/>
              </a:rPr>
              <a:t>Further Insights can be found in our dashboard created using Tableau</a:t>
            </a:r>
            <a:endParaRPr lang="en-US" sz="2800" dirty="0"/>
          </a:p>
        </p:txBody>
      </p:sp>
    </p:spTree>
    <p:extLst>
      <p:ext uri="{BB962C8B-B14F-4D97-AF65-F5344CB8AC3E}">
        <p14:creationId xmlns:p14="http://schemas.microsoft.com/office/powerpoint/2010/main" val="346437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F951-BD1C-98BD-64A4-33B8B8DDC768}"/>
              </a:ext>
            </a:extLst>
          </p:cNvPr>
          <p:cNvSpPr>
            <a:spLocks noGrp="1"/>
          </p:cNvSpPr>
          <p:nvPr>
            <p:ph type="title"/>
          </p:nvPr>
        </p:nvSpPr>
        <p:spPr>
          <a:xfrm>
            <a:off x="580114" y="369440"/>
            <a:ext cx="8596668" cy="668694"/>
          </a:xfrm>
        </p:spPr>
        <p:txBody>
          <a:bodyPr/>
          <a:lstStyle/>
          <a:p>
            <a:r>
              <a:rPr lang="en-US" dirty="0"/>
              <a:t>What is Climate Change?</a:t>
            </a:r>
          </a:p>
        </p:txBody>
      </p:sp>
      <p:sp>
        <p:nvSpPr>
          <p:cNvPr id="3" name="Content Placeholder 2">
            <a:extLst>
              <a:ext uri="{FF2B5EF4-FFF2-40B4-BE49-F238E27FC236}">
                <a16:creationId xmlns:a16="http://schemas.microsoft.com/office/drawing/2014/main" id="{58C9A3DB-D8F2-2365-EE56-10D0EE574F7C}"/>
              </a:ext>
            </a:extLst>
          </p:cNvPr>
          <p:cNvSpPr>
            <a:spLocks noGrp="1"/>
          </p:cNvSpPr>
          <p:nvPr>
            <p:ph idx="1"/>
          </p:nvPr>
        </p:nvSpPr>
        <p:spPr>
          <a:xfrm>
            <a:off x="272757" y="1259295"/>
            <a:ext cx="5474900" cy="4984230"/>
          </a:xfrm>
        </p:spPr>
        <p:txBody>
          <a:bodyPr>
            <a:normAutofit fontScale="77500" lnSpcReduction="20000"/>
          </a:bodyPr>
          <a:lstStyle/>
          <a:p>
            <a:r>
              <a:rPr lang="en-US" sz="2600" dirty="0">
                <a:latin typeface="Calibri" panose="020F0502020204030204" pitchFamily="34" charset="0"/>
                <a:ea typeface="Calibri" panose="020F0502020204030204" pitchFamily="34" charset="0"/>
                <a:cs typeface="Calibri" panose="020F0502020204030204" pitchFamily="34" charset="0"/>
              </a:rPr>
              <a:t>Climate change refers to long-term shifts in temperatures and weather patterns. </a:t>
            </a:r>
          </a:p>
          <a:p>
            <a:r>
              <a:rPr lang="en-US" sz="2600" dirty="0">
                <a:latin typeface="Calibri" panose="020F0502020204030204" pitchFamily="34" charset="0"/>
                <a:ea typeface="Calibri" panose="020F0502020204030204" pitchFamily="34" charset="0"/>
                <a:cs typeface="Calibri" panose="020F0502020204030204" pitchFamily="34" charset="0"/>
              </a:rPr>
              <a:t>Climate changes may be natural, such as through variations in the solar cycle. Since the 1800s, human activities have been the main driver of climate change, primarily due to burning fossil fuels such as coal, oil and gas.</a:t>
            </a:r>
          </a:p>
          <a:p>
            <a:r>
              <a:rPr lang="en-US" sz="2600" dirty="0">
                <a:latin typeface="Calibri" panose="020F0502020204030204" pitchFamily="34" charset="0"/>
                <a:ea typeface="Calibri" panose="020F0502020204030204" pitchFamily="34" charset="0"/>
                <a:cs typeface="Calibri" panose="020F0502020204030204" pitchFamily="34" charset="0"/>
              </a:rPr>
              <a:t>Burning fossil fuels generates greenhouse gas emissions that act like a blanket wrapped around the Earth, trapping the sun’s heat and raising temperatures.</a:t>
            </a:r>
          </a:p>
          <a:p>
            <a:r>
              <a:rPr lang="en-US" sz="2600" dirty="0">
                <a:latin typeface="Calibri" panose="020F0502020204030204" pitchFamily="34" charset="0"/>
                <a:ea typeface="Calibri" panose="020F0502020204030204" pitchFamily="34" charset="0"/>
                <a:cs typeface="Calibri" panose="020F0502020204030204" pitchFamily="34" charset="0"/>
              </a:rPr>
              <a:t>Examples of greenhouse gas emissions that are causing climate change include carbon dioxide and methane. </a:t>
            </a:r>
          </a:p>
          <a:p>
            <a:r>
              <a:rPr lang="en-US" sz="2600" dirty="0">
                <a:latin typeface="Calibri" panose="020F0502020204030204" pitchFamily="34" charset="0"/>
                <a:ea typeface="Calibri" panose="020F0502020204030204" pitchFamily="34" charset="0"/>
                <a:cs typeface="Calibri" panose="020F0502020204030204" pitchFamily="34" charset="0"/>
              </a:rPr>
              <a:t>Energy, industry, transport, buildings, agriculture and land use are among the main contributors to greenhouse gas emissions.</a:t>
            </a:r>
          </a:p>
          <a:p>
            <a:endParaRPr lang="en-US" dirty="0"/>
          </a:p>
        </p:txBody>
      </p:sp>
      <p:sp>
        <p:nvSpPr>
          <p:cNvPr id="4" name="Footer Placeholder 3">
            <a:extLst>
              <a:ext uri="{FF2B5EF4-FFF2-40B4-BE49-F238E27FC236}">
                <a16:creationId xmlns:a16="http://schemas.microsoft.com/office/drawing/2014/main" id="{AA161BA2-4DA2-A2CF-3281-3958145D7FE5}"/>
              </a:ext>
            </a:extLst>
          </p:cNvPr>
          <p:cNvSpPr>
            <a:spLocks noGrp="1"/>
          </p:cNvSpPr>
          <p:nvPr>
            <p:ph type="ftr" sz="quarter" idx="11"/>
          </p:nvPr>
        </p:nvSpPr>
        <p:spPr>
          <a:xfrm>
            <a:off x="677334" y="6243525"/>
            <a:ext cx="8923866" cy="365125"/>
          </a:xfrm>
        </p:spPr>
        <p:txBody>
          <a:bodyPr/>
          <a:lstStyle/>
          <a:p>
            <a:r>
              <a:rPr lang="en-US" dirty="0"/>
              <a:t>Reference: https://www.un.org/en/climatechange/what-is-climate-change | Image: https://www.britannica.com/science/greenhouse-gas </a:t>
            </a:r>
          </a:p>
        </p:txBody>
      </p:sp>
      <p:pic>
        <p:nvPicPr>
          <p:cNvPr id="6" name="Picture 5">
            <a:extLst>
              <a:ext uri="{FF2B5EF4-FFF2-40B4-BE49-F238E27FC236}">
                <a16:creationId xmlns:a16="http://schemas.microsoft.com/office/drawing/2014/main" id="{C92964C6-3F3B-BA84-9B6E-150A4CAF1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1720" y="1489787"/>
            <a:ext cx="6138367" cy="3548744"/>
          </a:xfrm>
          <a:prstGeom prst="rect">
            <a:avLst/>
          </a:prstGeom>
        </p:spPr>
      </p:pic>
    </p:spTree>
    <p:extLst>
      <p:ext uri="{BB962C8B-B14F-4D97-AF65-F5344CB8AC3E}">
        <p14:creationId xmlns:p14="http://schemas.microsoft.com/office/powerpoint/2010/main" val="2288194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B698-B3CB-7A56-39C8-377F4832D56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A52DFB7-6915-D818-2D37-BC5244CD71E9}"/>
              </a:ext>
            </a:extLst>
          </p:cNvPr>
          <p:cNvSpPr>
            <a:spLocks noGrp="1"/>
          </p:cNvSpPr>
          <p:nvPr>
            <p:ph idx="1"/>
          </p:nvPr>
        </p:nvSpPr>
        <p:spPr>
          <a:xfrm>
            <a:off x="677334" y="1416518"/>
            <a:ext cx="8843184" cy="5064964"/>
          </a:xfrm>
        </p:spPr>
        <p:txBody>
          <a:bodyPr>
            <a:normAutofit/>
          </a:bodyPr>
          <a:lstStyle/>
          <a:p>
            <a:pPr algn="l"/>
            <a:r>
              <a:rPr lang="en-US" sz="2400" b="0" i="0" dirty="0">
                <a:solidFill>
                  <a:srgbClr val="24292F"/>
                </a:solidFill>
                <a:effectLst/>
                <a:latin typeface="-apple-system"/>
              </a:rPr>
              <a:t>The Paris climate accord goal of CO2 emissions, by 2030, will not be reached.</a:t>
            </a:r>
            <a:endParaRPr lang="en-US" sz="2400" b="0" i="0" dirty="0">
              <a:solidFill>
                <a:schemeClr val="tx1"/>
              </a:solidFill>
              <a:effectLst/>
              <a:latin typeface="-apple-system"/>
            </a:endParaRPr>
          </a:p>
          <a:p>
            <a:pPr algn="l"/>
            <a:r>
              <a:rPr lang="en-US" sz="2400" b="0" i="0" dirty="0">
                <a:solidFill>
                  <a:schemeClr val="accent5"/>
                </a:solidFill>
                <a:effectLst/>
                <a:latin typeface="-apple-system"/>
              </a:rPr>
              <a:t>The predicted 2030 rate of CO2 emission is set for ~42000 millions MtCO2 based on current assumptions. Almost 3x the targeted level of the Paris Accord (~16000 millions MtCO2).</a:t>
            </a:r>
          </a:p>
          <a:p>
            <a:pPr algn="l"/>
            <a:r>
              <a:rPr lang="en-US" sz="2400" b="0" i="0" dirty="0">
                <a:solidFill>
                  <a:schemeClr val="tx1"/>
                </a:solidFill>
                <a:effectLst/>
                <a:latin typeface="-apple-system"/>
              </a:rPr>
              <a:t>China (30.9%), USA (13.5%), India (7.3%) are the world biggest polluters. </a:t>
            </a:r>
            <a:r>
              <a:rPr lang="en-US" sz="2400" b="0" i="0" dirty="0">
                <a:solidFill>
                  <a:schemeClr val="accent5"/>
                </a:solidFill>
                <a:effectLst/>
                <a:latin typeface="-apple-system"/>
              </a:rPr>
              <a:t>These 3 countries emitted more than 51.7% (19189 MtCO2) of all global CO2 in 2021. </a:t>
            </a:r>
          </a:p>
          <a:p>
            <a:pPr algn="l"/>
            <a:r>
              <a:rPr lang="en-US" sz="2400" b="0" i="0" dirty="0">
                <a:solidFill>
                  <a:schemeClr val="tx1"/>
                </a:solidFill>
                <a:effectLst/>
                <a:latin typeface="-apple-system"/>
              </a:rPr>
              <a:t>Trend of how emitting countries change throughout history. </a:t>
            </a:r>
            <a:r>
              <a:rPr lang="en-US" sz="2400" b="0" i="0" dirty="0">
                <a:solidFill>
                  <a:schemeClr val="accent5"/>
                </a:solidFill>
                <a:effectLst/>
                <a:latin typeface="-apple-system"/>
              </a:rPr>
              <a:t>Largest emitter in 1970 were the USA, as well as in 2000, and eventually they were surpassed by China in 2021, with India close behind.</a:t>
            </a:r>
          </a:p>
          <a:p>
            <a:endParaRPr lang="en-US" dirty="0"/>
          </a:p>
        </p:txBody>
      </p:sp>
    </p:spTree>
    <p:extLst>
      <p:ext uri="{BB962C8B-B14F-4D97-AF65-F5344CB8AC3E}">
        <p14:creationId xmlns:p14="http://schemas.microsoft.com/office/powerpoint/2010/main" val="1401314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FBEE3-5AC0-BF8C-288D-DDAD06480A1B}"/>
              </a:ext>
            </a:extLst>
          </p:cNvPr>
          <p:cNvSpPr>
            <a:spLocks noGrp="1"/>
          </p:cNvSpPr>
          <p:nvPr>
            <p:ph type="title"/>
          </p:nvPr>
        </p:nvSpPr>
        <p:spPr>
          <a:xfrm>
            <a:off x="602689" y="227045"/>
            <a:ext cx="8596668" cy="734008"/>
          </a:xfrm>
        </p:spPr>
        <p:txBody>
          <a:bodyPr/>
          <a:lstStyle/>
          <a:p>
            <a:r>
              <a:rPr lang="en-US" dirty="0"/>
              <a:t>The Paris Agreement</a:t>
            </a:r>
          </a:p>
        </p:txBody>
      </p:sp>
      <p:sp>
        <p:nvSpPr>
          <p:cNvPr id="3" name="Content Placeholder 2">
            <a:extLst>
              <a:ext uri="{FF2B5EF4-FFF2-40B4-BE49-F238E27FC236}">
                <a16:creationId xmlns:a16="http://schemas.microsoft.com/office/drawing/2014/main" id="{8C90322D-3BA4-C463-7222-94D7B3DCC928}"/>
              </a:ext>
            </a:extLst>
          </p:cNvPr>
          <p:cNvSpPr>
            <a:spLocks noGrp="1"/>
          </p:cNvSpPr>
          <p:nvPr>
            <p:ph idx="1"/>
          </p:nvPr>
        </p:nvSpPr>
        <p:spPr>
          <a:xfrm>
            <a:off x="677333" y="961054"/>
            <a:ext cx="9259769" cy="5080308"/>
          </a:xfrm>
        </p:spPr>
        <p:txBody>
          <a:bodyPr>
            <a:normAutofit/>
          </a:bodyPr>
          <a:lstStyle/>
          <a:p>
            <a:pPr algn="l"/>
            <a:endParaRPr lang="en-US" sz="2000" b="0" i="0" dirty="0">
              <a:solidFill>
                <a:srgbClr val="424245"/>
              </a:solidFill>
              <a:effectLst/>
              <a:latin typeface="Merriweather Sans Regular"/>
            </a:endParaRPr>
          </a:p>
          <a:p>
            <a:pPr algn="l"/>
            <a:r>
              <a:rPr lang="en-US" sz="2800" dirty="0">
                <a:latin typeface="Calibri" panose="020F0502020204030204" pitchFamily="34" charset="0"/>
                <a:ea typeface="Calibri" panose="020F0502020204030204" pitchFamily="34" charset="0"/>
                <a:cs typeface="Calibri" panose="020F0502020204030204" pitchFamily="34" charset="0"/>
              </a:rPr>
              <a:t>The Paris Agreement is a legally binding international treaty on climate change adopted on 12 December 2015 by 196 countries.</a:t>
            </a:r>
          </a:p>
          <a:p>
            <a:pPr algn="l"/>
            <a:r>
              <a:rPr lang="en-US" sz="2800" dirty="0">
                <a:latin typeface="Calibri" panose="020F0502020204030204" pitchFamily="34" charset="0"/>
                <a:ea typeface="Calibri" panose="020F0502020204030204" pitchFamily="34" charset="0"/>
                <a:cs typeface="Calibri" panose="020F0502020204030204" pitchFamily="34" charset="0"/>
              </a:rPr>
              <a:t>Its goal is to limit global warming to below 2 degrees Celsius, compared to pre-industrial levels.</a:t>
            </a:r>
          </a:p>
          <a:p>
            <a:pPr algn="l"/>
            <a:r>
              <a:rPr lang="en-US" sz="2800" dirty="0">
                <a:latin typeface="Calibri" panose="020F0502020204030204" pitchFamily="34" charset="0"/>
                <a:ea typeface="Calibri" panose="020F0502020204030204" pitchFamily="34" charset="0"/>
                <a:cs typeface="Calibri" panose="020F0502020204030204" pitchFamily="34" charset="0"/>
              </a:rPr>
              <a:t>To achieve this long-term temperature goal, countries aim to reach global peaking of greenhouse gas emissions as soon as possible to achieve a climate neutral world by mid-century.</a:t>
            </a:r>
          </a:p>
          <a:p>
            <a:endParaRPr lang="en-US" sz="2000" dirty="0"/>
          </a:p>
        </p:txBody>
      </p:sp>
      <p:sp>
        <p:nvSpPr>
          <p:cNvPr id="4" name="Footer Placeholder 3">
            <a:extLst>
              <a:ext uri="{FF2B5EF4-FFF2-40B4-BE49-F238E27FC236}">
                <a16:creationId xmlns:a16="http://schemas.microsoft.com/office/drawing/2014/main" id="{4B2AEF34-D5C6-542C-CDF3-DF5A77060481}"/>
              </a:ext>
            </a:extLst>
          </p:cNvPr>
          <p:cNvSpPr>
            <a:spLocks noGrp="1"/>
          </p:cNvSpPr>
          <p:nvPr>
            <p:ph type="ftr" sz="quarter" idx="11"/>
          </p:nvPr>
        </p:nvSpPr>
        <p:spPr/>
        <p:txBody>
          <a:bodyPr/>
          <a:lstStyle/>
          <a:p>
            <a:r>
              <a:rPr lang="en-US" dirty="0"/>
              <a:t>Reference: https://unfccc.int/process-and-meetings/the-paris-agreement/the-paris-agreement</a:t>
            </a:r>
          </a:p>
        </p:txBody>
      </p:sp>
    </p:spTree>
    <p:extLst>
      <p:ext uri="{BB962C8B-B14F-4D97-AF65-F5344CB8AC3E}">
        <p14:creationId xmlns:p14="http://schemas.microsoft.com/office/powerpoint/2010/main" val="147982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98B59-5BEF-C988-0C9C-F00B37ECA173}"/>
              </a:ext>
            </a:extLst>
          </p:cNvPr>
          <p:cNvSpPr>
            <a:spLocks noGrp="1"/>
          </p:cNvSpPr>
          <p:nvPr>
            <p:ph type="title"/>
          </p:nvPr>
        </p:nvSpPr>
        <p:spPr>
          <a:xfrm>
            <a:off x="1286933" y="609600"/>
            <a:ext cx="10197494" cy="1099457"/>
          </a:xfrm>
        </p:spPr>
        <p:txBody>
          <a:bodyPr>
            <a:normAutofit/>
          </a:bodyPr>
          <a:lstStyle/>
          <a:p>
            <a:r>
              <a:rPr lang="en-US" dirty="0"/>
              <a:t>Structure</a:t>
            </a:r>
          </a:p>
        </p:txBody>
      </p:sp>
      <p:graphicFrame>
        <p:nvGraphicFramePr>
          <p:cNvPr id="5" name="Content Placeholder 2">
            <a:extLst>
              <a:ext uri="{FF2B5EF4-FFF2-40B4-BE49-F238E27FC236}">
                <a16:creationId xmlns:a16="http://schemas.microsoft.com/office/drawing/2014/main" id="{E4487DDA-8557-13E6-D7DB-D62670945745}"/>
              </a:ext>
            </a:extLst>
          </p:cNvPr>
          <p:cNvGraphicFramePr>
            <a:graphicFrameLocks noGrp="1"/>
          </p:cNvGraphicFramePr>
          <p:nvPr>
            <p:ph idx="1"/>
            <p:extLst>
              <p:ext uri="{D42A27DB-BD31-4B8C-83A1-F6EECF244321}">
                <p14:modId xmlns:p14="http://schemas.microsoft.com/office/powerpoint/2010/main" val="58827121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9458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CF6B-3C41-32A6-CA29-55CD5033324B}"/>
              </a:ext>
            </a:extLst>
          </p:cNvPr>
          <p:cNvSpPr>
            <a:spLocks noGrp="1"/>
          </p:cNvSpPr>
          <p:nvPr>
            <p:ph type="title"/>
          </p:nvPr>
        </p:nvSpPr>
        <p:spPr>
          <a:xfrm>
            <a:off x="677334" y="609600"/>
            <a:ext cx="8596668" cy="879014"/>
          </a:xfrm>
        </p:spPr>
        <p:txBody>
          <a:bodyPr>
            <a:normAutofit/>
          </a:bodyPr>
          <a:lstStyle/>
          <a:p>
            <a:r>
              <a:rPr lang="en-US" b="0" i="0" dirty="0"/>
              <a:t>Dataset Selection and Goals</a:t>
            </a:r>
            <a:endParaRPr lang="en-US" dirty="0"/>
          </a:p>
        </p:txBody>
      </p:sp>
      <p:sp>
        <p:nvSpPr>
          <p:cNvPr id="3" name="Content Placeholder 2">
            <a:extLst>
              <a:ext uri="{FF2B5EF4-FFF2-40B4-BE49-F238E27FC236}">
                <a16:creationId xmlns:a16="http://schemas.microsoft.com/office/drawing/2014/main" id="{ECCB7C79-2285-FEF2-5F07-A4512D2146A6}"/>
              </a:ext>
            </a:extLst>
          </p:cNvPr>
          <p:cNvSpPr>
            <a:spLocks noGrp="1"/>
          </p:cNvSpPr>
          <p:nvPr>
            <p:ph idx="1"/>
          </p:nvPr>
        </p:nvSpPr>
        <p:spPr>
          <a:xfrm>
            <a:off x="677334" y="1488615"/>
            <a:ext cx="8596668" cy="5042814"/>
          </a:xfrm>
        </p:spPr>
        <p:txBody>
          <a:bodyPr>
            <a:normAutofit fontScale="92500"/>
          </a:bodyPr>
          <a:lstStyle/>
          <a:p>
            <a:r>
              <a:rPr lang="en-US" sz="2400" dirty="0">
                <a:solidFill>
                  <a:srgbClr val="24292F"/>
                </a:solidFill>
                <a:latin typeface="Calibri" panose="020F0502020204030204" pitchFamily="34" charset="0"/>
                <a:ea typeface="Calibri" panose="020F0502020204030204" pitchFamily="34" charset="0"/>
                <a:cs typeface="Calibri" panose="020F0502020204030204" pitchFamily="34" charset="0"/>
              </a:rPr>
              <a:t>The main goal of the project was to predict if the Paris Agreement would be achieved by analyzing the trends of CO2 emissions.</a:t>
            </a:r>
          </a:p>
          <a:p>
            <a:r>
              <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The Paris Agreement states that the goal for CO2 emissions should be at least a 40% reduction by 2030 compared to 1990 CO2 levels (approx. 22 millions MtCO2).</a:t>
            </a:r>
            <a:endParaRPr lang="en-US" sz="2400" dirty="0">
              <a:solidFill>
                <a:srgbClr val="24292F"/>
              </a:solidFill>
              <a:latin typeface="Calibri" panose="020F0502020204030204" pitchFamily="34" charset="0"/>
              <a:ea typeface="Calibri" panose="020F0502020204030204" pitchFamily="34" charset="0"/>
              <a:cs typeface="Calibri" panose="020F0502020204030204" pitchFamily="34" charset="0"/>
            </a:endParaRPr>
          </a:p>
          <a:p>
            <a:r>
              <a:rPr lang="en-US" sz="2400" dirty="0">
                <a:solidFill>
                  <a:srgbClr val="24292F"/>
                </a:solidFill>
                <a:latin typeface="Calibri" panose="020F0502020204030204" pitchFamily="34" charset="0"/>
                <a:ea typeface="Calibri" panose="020F0502020204030204" pitchFamily="34" charset="0"/>
                <a:cs typeface="Calibri" panose="020F0502020204030204" pitchFamily="34" charset="0"/>
              </a:rPr>
              <a:t>The dataset was obtained from Kaggle and </a:t>
            </a:r>
            <a:r>
              <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was provided by CICERO Center for International Climate Research.</a:t>
            </a:r>
          </a:p>
          <a:p>
            <a:r>
              <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The dataset contained total CO2 Emissions (MtCO2) from coal, oil, gas, cement, flaring</a:t>
            </a:r>
            <a:r>
              <a:rPr lang="en-US" sz="2400" dirty="0">
                <a:solidFill>
                  <a:srgbClr val="24292F"/>
                </a:solidFill>
                <a:latin typeface="Calibri" panose="020F0502020204030204" pitchFamily="34" charset="0"/>
                <a:ea typeface="Calibri" panose="020F0502020204030204" pitchFamily="34" charset="0"/>
                <a:cs typeface="Calibri" panose="020F0502020204030204" pitchFamily="34" charset="0"/>
              </a:rPr>
              <a:t>, other sources, and per capita</a:t>
            </a:r>
            <a:r>
              <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 with &gt; 60,000 rows of data</a:t>
            </a:r>
            <a:r>
              <a:rPr lang="en-US" sz="2400" dirty="0">
                <a:solidFill>
                  <a:srgbClr val="24292F"/>
                </a:solidFill>
                <a:latin typeface="Calibri" panose="020F0502020204030204" pitchFamily="34" charset="0"/>
                <a:ea typeface="Calibri" panose="020F0502020204030204" pitchFamily="34" charset="0"/>
                <a:cs typeface="Calibri" panose="020F0502020204030204" pitchFamily="34" charset="0"/>
              </a:rPr>
              <a:t> collected from 1750 to 2022.</a:t>
            </a:r>
            <a:endPar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endParaRPr>
          </a:p>
          <a:p>
            <a:r>
              <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To begin analysis of the dataset, it was imported into a </a:t>
            </a:r>
            <a:r>
              <a:rPr lang="en-US" sz="2400" b="0" i="0" dirty="0" err="1">
                <a:solidFill>
                  <a:srgbClr val="24292F"/>
                </a:solidFill>
                <a:effectLst/>
                <a:latin typeface="Calibri" panose="020F0502020204030204" pitchFamily="34" charset="0"/>
                <a:ea typeface="Calibri" panose="020F0502020204030204" pitchFamily="34" charset="0"/>
                <a:cs typeface="Calibri" panose="020F0502020204030204" pitchFamily="34" charset="0"/>
              </a:rPr>
              <a:t>PostgresSQL</a:t>
            </a:r>
            <a:r>
              <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 database in PgAdmin</a:t>
            </a:r>
            <a:r>
              <a:rPr lang="en-US" sz="2400" dirty="0">
                <a:solidFill>
                  <a:srgbClr val="24292F"/>
                </a:solidFill>
                <a:latin typeface="Calibri" panose="020F0502020204030204" pitchFamily="34" charset="0"/>
                <a:ea typeface="Calibri" panose="020F0502020204030204" pitchFamily="34" charset="0"/>
                <a:cs typeface="Calibri" panose="020F0502020204030204" pitchFamily="34" charset="0"/>
              </a:rPr>
              <a:t>4</a:t>
            </a:r>
            <a:r>
              <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 using Amazon Web Services (RDS, S3, EC2), Google </a:t>
            </a:r>
            <a:r>
              <a:rPr lang="en-US" sz="2400" b="0" i="0" dirty="0" err="1">
                <a:solidFill>
                  <a:srgbClr val="24292F"/>
                </a:solidFill>
                <a:effectLst/>
                <a:latin typeface="Calibri" panose="020F0502020204030204" pitchFamily="34" charset="0"/>
                <a:ea typeface="Calibri" panose="020F0502020204030204" pitchFamily="34" charset="0"/>
                <a:cs typeface="Calibri" panose="020F0502020204030204" pitchFamily="34" charset="0"/>
              </a:rPr>
              <a:t>Colab</a:t>
            </a:r>
            <a:r>
              <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 and </a:t>
            </a:r>
            <a:r>
              <a:rPr lang="en-US" sz="2400" b="0" i="0" dirty="0" err="1">
                <a:solidFill>
                  <a:srgbClr val="24292F"/>
                </a:solidFill>
                <a:effectLst/>
                <a:latin typeface="Calibri" panose="020F0502020204030204" pitchFamily="34" charset="0"/>
                <a:ea typeface="Calibri" panose="020F0502020204030204" pitchFamily="34" charset="0"/>
                <a:cs typeface="Calibri" panose="020F0502020204030204" pitchFamily="34" charset="0"/>
              </a:rPr>
              <a:t>PySpark</a:t>
            </a:r>
            <a:r>
              <a:rPr lang="en-US" sz="24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a:t>
            </a:r>
          </a:p>
          <a:p>
            <a:endParaRPr lang="en-US" dirty="0"/>
          </a:p>
        </p:txBody>
      </p:sp>
    </p:spTree>
    <p:extLst>
      <p:ext uri="{BB962C8B-B14F-4D97-AF65-F5344CB8AC3E}">
        <p14:creationId xmlns:p14="http://schemas.microsoft.com/office/powerpoint/2010/main" val="486465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9806-AA4E-1115-37DE-A922D24B1D79}"/>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B72777E4-3BD6-ADA3-F5C0-C990D8A63729}"/>
              </a:ext>
            </a:extLst>
          </p:cNvPr>
          <p:cNvSpPr>
            <a:spLocks noGrp="1"/>
          </p:cNvSpPr>
          <p:nvPr>
            <p:ph idx="1"/>
          </p:nvPr>
        </p:nvSpPr>
        <p:spPr/>
        <p:txBody>
          <a:bodyPr/>
          <a:lstStyle/>
          <a:p>
            <a:pPr algn="l">
              <a:buFont typeface="Arial" panose="020B0604020202020204" pitchFamily="34" charset="0"/>
              <a:buChar char="•"/>
            </a:pPr>
            <a:r>
              <a:rPr lang="en-US" sz="28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Linear Regression</a:t>
            </a:r>
          </a:p>
          <a:p>
            <a:pPr algn="l">
              <a:buFont typeface="Arial" panose="020B0604020202020204" pitchFamily="34" charset="0"/>
              <a:buChar char="•"/>
            </a:pPr>
            <a:r>
              <a:rPr lang="en-US" sz="28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Unsupervised Machine Learning</a:t>
            </a:r>
          </a:p>
          <a:p>
            <a:pPr algn="l">
              <a:buFont typeface="Arial" panose="020B0604020202020204" pitchFamily="34" charset="0"/>
              <a:buChar char="•"/>
            </a:pPr>
            <a:r>
              <a:rPr lang="en-US" sz="2800" b="0" i="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Deep Neural Network</a:t>
            </a:r>
          </a:p>
          <a:p>
            <a:endParaRPr lang="en-US" dirty="0"/>
          </a:p>
        </p:txBody>
      </p:sp>
    </p:spTree>
    <p:extLst>
      <p:ext uri="{BB962C8B-B14F-4D97-AF65-F5344CB8AC3E}">
        <p14:creationId xmlns:p14="http://schemas.microsoft.com/office/powerpoint/2010/main" val="304701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CBB7-80E0-8F7B-4309-2FB85E182FF1}"/>
              </a:ext>
            </a:extLst>
          </p:cNvPr>
          <p:cNvSpPr>
            <a:spLocks noGrp="1"/>
          </p:cNvSpPr>
          <p:nvPr>
            <p:ph type="title"/>
          </p:nvPr>
        </p:nvSpPr>
        <p:spPr/>
        <p:txBody>
          <a:bodyPr>
            <a:normAutofit/>
          </a:bodyPr>
          <a:lstStyle/>
          <a:p>
            <a:r>
              <a:rPr lang="en-US" dirty="0"/>
              <a:t>Linear Regression</a:t>
            </a:r>
          </a:p>
        </p:txBody>
      </p:sp>
      <p:sp>
        <p:nvSpPr>
          <p:cNvPr id="3" name="Content Placeholder 2">
            <a:extLst>
              <a:ext uri="{FF2B5EF4-FFF2-40B4-BE49-F238E27FC236}">
                <a16:creationId xmlns:a16="http://schemas.microsoft.com/office/drawing/2014/main" id="{D3A9E1B4-23F9-5F22-3E87-DC12AF0BCFC3}"/>
              </a:ext>
            </a:extLst>
          </p:cNvPr>
          <p:cNvSpPr>
            <a:spLocks noGrp="1"/>
          </p:cNvSpPr>
          <p:nvPr>
            <p:ph idx="1"/>
          </p:nvPr>
        </p:nvSpPr>
        <p:spPr/>
        <p:txBody>
          <a:bodyPr/>
          <a:lstStyle/>
          <a:p>
            <a:r>
              <a:rPr lang="en-US" sz="2800" dirty="0">
                <a:latin typeface="Calibri" panose="020F0502020204030204" pitchFamily="34" charset="0"/>
                <a:ea typeface="Calibri" panose="020F0502020204030204" pitchFamily="34" charset="0"/>
                <a:cs typeface="Calibri" panose="020F0502020204030204" pitchFamily="34" charset="0"/>
              </a:rPr>
              <a:t>Linear Regressions were made for 4 different timeframes</a:t>
            </a:r>
          </a:p>
          <a:p>
            <a:pPr>
              <a:buFont typeface="+mj-lt"/>
              <a:buAutoNum type="arabicPeriod"/>
            </a:pPr>
            <a:r>
              <a:rPr lang="en-US" sz="2800" dirty="0">
                <a:latin typeface="Calibri" panose="020F0502020204030204" pitchFamily="34" charset="0"/>
                <a:ea typeface="Calibri" panose="020F0502020204030204" pitchFamily="34" charset="0"/>
                <a:cs typeface="Calibri" panose="020F0502020204030204" pitchFamily="34" charset="0"/>
              </a:rPr>
              <a:t>1750-2021</a:t>
            </a:r>
          </a:p>
          <a:p>
            <a:pPr>
              <a:buFont typeface="+mj-lt"/>
              <a:buAutoNum type="arabicPeriod"/>
            </a:pPr>
            <a:r>
              <a:rPr lang="en-US" sz="2800" dirty="0">
                <a:latin typeface="Calibri" panose="020F0502020204030204" pitchFamily="34" charset="0"/>
                <a:ea typeface="Calibri" panose="020F0502020204030204" pitchFamily="34" charset="0"/>
                <a:cs typeface="Calibri" panose="020F0502020204030204" pitchFamily="34" charset="0"/>
              </a:rPr>
              <a:t>1900-2021</a:t>
            </a:r>
          </a:p>
          <a:p>
            <a:pPr>
              <a:buFont typeface="+mj-lt"/>
              <a:buAutoNum type="arabicPeriod"/>
            </a:pPr>
            <a:r>
              <a:rPr lang="en-US" sz="2800" dirty="0">
                <a:latin typeface="Calibri" panose="020F0502020204030204" pitchFamily="34" charset="0"/>
                <a:ea typeface="Calibri" panose="020F0502020204030204" pitchFamily="34" charset="0"/>
                <a:cs typeface="Calibri" panose="020F0502020204030204" pitchFamily="34" charset="0"/>
              </a:rPr>
              <a:t>2000-2021</a:t>
            </a:r>
          </a:p>
          <a:p>
            <a:pPr>
              <a:buFont typeface="+mj-lt"/>
              <a:buAutoNum type="arabicPeriod"/>
            </a:pPr>
            <a:r>
              <a:rPr lang="en-US" sz="2800" dirty="0">
                <a:latin typeface="Calibri" panose="020F0502020204030204" pitchFamily="34" charset="0"/>
                <a:ea typeface="Calibri" panose="020F0502020204030204" pitchFamily="34" charset="0"/>
                <a:cs typeface="Calibri" panose="020F0502020204030204" pitchFamily="34" charset="0"/>
              </a:rPr>
              <a:t>1980-2021</a:t>
            </a:r>
          </a:p>
          <a:p>
            <a:pPr>
              <a:buFont typeface="+mj-lt"/>
              <a:buAutoNum type="arabicPeriod"/>
            </a:pPr>
            <a:endParaRPr lang="en-US" dirty="0"/>
          </a:p>
        </p:txBody>
      </p:sp>
    </p:spTree>
    <p:extLst>
      <p:ext uri="{BB962C8B-B14F-4D97-AF65-F5344CB8AC3E}">
        <p14:creationId xmlns:p14="http://schemas.microsoft.com/office/powerpoint/2010/main" val="16910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BFF8-61F0-3825-6B26-7E8AA1A1B043}"/>
              </a:ext>
            </a:extLst>
          </p:cNvPr>
          <p:cNvSpPr>
            <a:spLocks noGrp="1"/>
          </p:cNvSpPr>
          <p:nvPr>
            <p:ph type="title"/>
          </p:nvPr>
        </p:nvSpPr>
        <p:spPr>
          <a:xfrm>
            <a:off x="677334" y="609600"/>
            <a:ext cx="8596667" cy="671298"/>
          </a:xfrm>
        </p:spPr>
        <p:txBody>
          <a:bodyPr>
            <a:normAutofit/>
          </a:bodyPr>
          <a:lstStyle/>
          <a:p>
            <a:r>
              <a:rPr lang="en-US" dirty="0"/>
              <a:t>Timeframes Comparison</a:t>
            </a:r>
          </a:p>
        </p:txBody>
      </p:sp>
      <p:sp>
        <p:nvSpPr>
          <p:cNvPr id="18" name="Isosceles Triangle 8">
            <a:extLst>
              <a:ext uri="{FF2B5EF4-FFF2-40B4-BE49-F238E27FC236}">
                <a16:creationId xmlns:a16="http://schemas.microsoft.com/office/drawing/2014/main" id="{339B2E5C-7D38-46FD-A927-39796E8F9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BF2CCFE3-2CB0-7B65-BE9D-FE1E016C2AFA}"/>
              </a:ext>
            </a:extLst>
          </p:cNvPr>
          <p:cNvPicPr>
            <a:picLocks noChangeAspect="1"/>
          </p:cNvPicPr>
          <p:nvPr/>
        </p:nvPicPr>
        <p:blipFill rotWithShape="1">
          <a:blip r:embed="rId2">
            <a:extLst>
              <a:ext uri="{28A0092B-C50C-407E-A947-70E740481C1C}">
                <a14:useLocalDpi xmlns:a14="http://schemas.microsoft.com/office/drawing/2010/main" val="0"/>
              </a:ext>
            </a:extLst>
          </a:blip>
          <a:srcRect l="17775" r="15866" b="3"/>
          <a:stretch/>
        </p:blipFill>
        <p:spPr>
          <a:xfrm>
            <a:off x="4933017" y="1280898"/>
            <a:ext cx="3898536" cy="2731772"/>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734B6917-353F-C0CA-7A88-67C748C023B4}"/>
              </a:ext>
            </a:extLst>
          </p:cNvPr>
          <p:cNvPicPr>
            <a:picLocks noChangeAspect="1"/>
          </p:cNvPicPr>
          <p:nvPr/>
        </p:nvPicPr>
        <p:blipFill rotWithShape="1">
          <a:blip r:embed="rId3">
            <a:extLst>
              <a:ext uri="{28A0092B-C50C-407E-A947-70E740481C1C}">
                <a14:useLocalDpi xmlns:a14="http://schemas.microsoft.com/office/drawing/2010/main" val="0"/>
              </a:ext>
            </a:extLst>
          </a:blip>
          <a:srcRect l="19908" r="11263" b="-4"/>
          <a:stretch/>
        </p:blipFill>
        <p:spPr>
          <a:xfrm>
            <a:off x="4997681" y="4010381"/>
            <a:ext cx="3833872" cy="2729484"/>
          </a:xfrm>
          <a:prstGeom prst="rect">
            <a:avLst/>
          </a:prstGeom>
        </p:spPr>
      </p:pic>
      <p:pic>
        <p:nvPicPr>
          <p:cNvPr id="11" name="Picture 10" descr="Chart, scatter chart&#10;&#10;Description automatically generated">
            <a:extLst>
              <a:ext uri="{FF2B5EF4-FFF2-40B4-BE49-F238E27FC236}">
                <a16:creationId xmlns:a16="http://schemas.microsoft.com/office/drawing/2014/main" id="{390FDC0D-4E1F-3134-3BAA-6AE92E1C7E7B}"/>
              </a:ext>
            </a:extLst>
          </p:cNvPr>
          <p:cNvPicPr>
            <a:picLocks noChangeAspect="1"/>
          </p:cNvPicPr>
          <p:nvPr/>
        </p:nvPicPr>
        <p:blipFill rotWithShape="1">
          <a:blip r:embed="rId4">
            <a:extLst>
              <a:ext uri="{28A0092B-C50C-407E-A947-70E740481C1C}">
                <a14:useLocalDpi xmlns:a14="http://schemas.microsoft.com/office/drawing/2010/main" val="0"/>
              </a:ext>
            </a:extLst>
          </a:blip>
          <a:srcRect l="16052" r="13881" b="-2"/>
          <a:stretch/>
        </p:blipFill>
        <p:spPr>
          <a:xfrm>
            <a:off x="593911" y="4010381"/>
            <a:ext cx="3896658" cy="2725120"/>
          </a:xfrm>
          <a:prstGeom prst="rect">
            <a:avLst/>
          </a:prstGeom>
        </p:spPr>
      </p:pic>
      <p:pic>
        <p:nvPicPr>
          <p:cNvPr id="14" name="Picture 13">
            <a:extLst>
              <a:ext uri="{FF2B5EF4-FFF2-40B4-BE49-F238E27FC236}">
                <a16:creationId xmlns:a16="http://schemas.microsoft.com/office/drawing/2014/main" id="{81DE1415-F165-D26D-A5BB-61AE8CE41250}"/>
              </a:ext>
            </a:extLst>
          </p:cNvPr>
          <p:cNvPicPr>
            <a:picLocks noChangeAspect="1"/>
          </p:cNvPicPr>
          <p:nvPr/>
        </p:nvPicPr>
        <p:blipFill>
          <a:blip r:embed="rId5"/>
          <a:stretch>
            <a:fillRect/>
          </a:stretch>
        </p:blipFill>
        <p:spPr>
          <a:xfrm>
            <a:off x="53378" y="1348264"/>
            <a:ext cx="4678960" cy="2662117"/>
          </a:xfrm>
          <a:prstGeom prst="rect">
            <a:avLst/>
          </a:prstGeom>
        </p:spPr>
      </p:pic>
      <p:sp>
        <p:nvSpPr>
          <p:cNvPr id="12" name="TextBox 11">
            <a:extLst>
              <a:ext uri="{FF2B5EF4-FFF2-40B4-BE49-F238E27FC236}">
                <a16:creationId xmlns:a16="http://schemas.microsoft.com/office/drawing/2014/main" id="{199EC1F0-6F40-DDD3-9D12-67C8B96C4F62}"/>
              </a:ext>
            </a:extLst>
          </p:cNvPr>
          <p:cNvSpPr txBox="1"/>
          <p:nvPr/>
        </p:nvSpPr>
        <p:spPr>
          <a:xfrm>
            <a:off x="677334" y="2326166"/>
            <a:ext cx="1476936" cy="738664"/>
          </a:xfrm>
          <a:prstGeom prst="rect">
            <a:avLst/>
          </a:prstGeom>
          <a:noFill/>
        </p:spPr>
        <p:txBody>
          <a:bodyPr wrap="square" rtlCol="0">
            <a:spAutoFit/>
          </a:bodyPr>
          <a:lstStyle/>
          <a:p>
            <a:r>
              <a:rPr lang="en-US" sz="1400" dirty="0"/>
              <a:t>Exponential Regression Needed</a:t>
            </a:r>
          </a:p>
        </p:txBody>
      </p:sp>
    </p:spTree>
    <p:extLst>
      <p:ext uri="{BB962C8B-B14F-4D97-AF65-F5344CB8AC3E}">
        <p14:creationId xmlns:p14="http://schemas.microsoft.com/office/powerpoint/2010/main" val="1863465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99EE-63D3-DE6F-92BF-353E150C76D8}"/>
              </a:ext>
            </a:extLst>
          </p:cNvPr>
          <p:cNvSpPr>
            <a:spLocks noGrp="1"/>
          </p:cNvSpPr>
          <p:nvPr>
            <p:ph type="title"/>
          </p:nvPr>
        </p:nvSpPr>
        <p:spPr>
          <a:xfrm>
            <a:off x="677334" y="609600"/>
            <a:ext cx="8596667" cy="1320800"/>
          </a:xfrm>
        </p:spPr>
        <p:txBody>
          <a:bodyPr>
            <a:normAutofit/>
          </a:bodyPr>
          <a:lstStyle/>
          <a:p>
            <a:r>
              <a:rPr lang="en-US" dirty="0"/>
              <a:t>Linear Regression by Timeframe</a:t>
            </a:r>
          </a:p>
        </p:txBody>
      </p:sp>
      <p:sp>
        <p:nvSpPr>
          <p:cNvPr id="18" name="Isosceles Triangle 8">
            <a:extLst>
              <a:ext uri="{FF2B5EF4-FFF2-40B4-BE49-F238E27FC236}">
                <a16:creationId xmlns:a16="http://schemas.microsoft.com/office/drawing/2014/main" id="{339B2E5C-7D38-46FD-A927-39796E8F9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Chart, line chart, scatter chart&#10;&#10;Description automatically generated">
            <a:extLst>
              <a:ext uri="{FF2B5EF4-FFF2-40B4-BE49-F238E27FC236}">
                <a16:creationId xmlns:a16="http://schemas.microsoft.com/office/drawing/2014/main" id="{7057F0E8-5221-380A-6FBC-72101BBB0D32}"/>
              </a:ext>
            </a:extLst>
          </p:cNvPr>
          <p:cNvPicPr>
            <a:picLocks noChangeAspect="1"/>
          </p:cNvPicPr>
          <p:nvPr/>
        </p:nvPicPr>
        <p:blipFill rotWithShape="1">
          <a:blip r:embed="rId2">
            <a:extLst>
              <a:ext uri="{28A0092B-C50C-407E-A947-70E740481C1C}">
                <a14:useLocalDpi xmlns:a14="http://schemas.microsoft.com/office/drawing/2010/main" val="0"/>
              </a:ext>
            </a:extLst>
          </a:blip>
          <a:srcRect l="20093" r="11448" b="-4"/>
          <a:stretch/>
        </p:blipFill>
        <p:spPr>
          <a:xfrm>
            <a:off x="4833922" y="4141041"/>
            <a:ext cx="3795738" cy="2716959"/>
          </a:xfrm>
          <a:prstGeom prst="rect">
            <a:avLst/>
          </a:prstGeom>
        </p:spPr>
      </p:pic>
      <p:pic>
        <p:nvPicPr>
          <p:cNvPr id="7" name="Picture 6" descr="Chart, line chart&#10;&#10;Description automatically generated">
            <a:extLst>
              <a:ext uri="{FF2B5EF4-FFF2-40B4-BE49-F238E27FC236}">
                <a16:creationId xmlns:a16="http://schemas.microsoft.com/office/drawing/2014/main" id="{BF0C3E47-BDD2-6F8D-EA33-414240BD3479}"/>
              </a:ext>
            </a:extLst>
          </p:cNvPr>
          <p:cNvPicPr>
            <a:picLocks noChangeAspect="1"/>
          </p:cNvPicPr>
          <p:nvPr/>
        </p:nvPicPr>
        <p:blipFill rotWithShape="1">
          <a:blip r:embed="rId3">
            <a:extLst>
              <a:ext uri="{28A0092B-C50C-407E-A947-70E740481C1C}">
                <a14:useLocalDpi xmlns:a14="http://schemas.microsoft.com/office/drawing/2010/main" val="0"/>
              </a:ext>
            </a:extLst>
          </a:blip>
          <a:srcRect l="17775" r="15866" b="3"/>
          <a:stretch/>
        </p:blipFill>
        <p:spPr>
          <a:xfrm>
            <a:off x="4773135" y="1444403"/>
            <a:ext cx="3856525" cy="2702335"/>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22BC5457-CFE3-27C4-4879-E606B71BC1B2}"/>
              </a:ext>
            </a:extLst>
          </p:cNvPr>
          <p:cNvPicPr>
            <a:picLocks noChangeAspect="1"/>
          </p:cNvPicPr>
          <p:nvPr/>
        </p:nvPicPr>
        <p:blipFill rotWithShape="1">
          <a:blip r:embed="rId4">
            <a:extLst>
              <a:ext uri="{28A0092B-C50C-407E-A947-70E740481C1C}">
                <a14:useLocalDpi xmlns:a14="http://schemas.microsoft.com/office/drawing/2010/main" val="0"/>
              </a:ext>
            </a:extLst>
          </a:blip>
          <a:srcRect l="7863" r="15230" b="-5"/>
          <a:stretch/>
        </p:blipFill>
        <p:spPr>
          <a:xfrm>
            <a:off x="907902" y="1444403"/>
            <a:ext cx="3795738" cy="2702335"/>
          </a:xfrm>
          <a:prstGeom prst="rect">
            <a:avLst/>
          </a:prstGeom>
        </p:spPr>
      </p:pic>
      <p:pic>
        <p:nvPicPr>
          <p:cNvPr id="11" name="Picture 10" descr="Chart, scatter chart&#10;&#10;Description automatically generated">
            <a:extLst>
              <a:ext uri="{FF2B5EF4-FFF2-40B4-BE49-F238E27FC236}">
                <a16:creationId xmlns:a16="http://schemas.microsoft.com/office/drawing/2014/main" id="{D7EA21C1-4F69-B18D-46F2-732311B76013}"/>
              </a:ext>
            </a:extLst>
          </p:cNvPr>
          <p:cNvPicPr>
            <a:picLocks noChangeAspect="1"/>
          </p:cNvPicPr>
          <p:nvPr/>
        </p:nvPicPr>
        <p:blipFill rotWithShape="1">
          <a:blip r:embed="rId5">
            <a:extLst>
              <a:ext uri="{28A0092B-C50C-407E-A947-70E740481C1C}">
                <a14:useLocalDpi xmlns:a14="http://schemas.microsoft.com/office/drawing/2010/main" val="0"/>
              </a:ext>
            </a:extLst>
          </a:blip>
          <a:srcRect l="16052" r="13881" b="-2"/>
          <a:stretch/>
        </p:blipFill>
        <p:spPr>
          <a:xfrm>
            <a:off x="838406" y="4143546"/>
            <a:ext cx="3865233" cy="2703143"/>
          </a:xfrm>
          <a:prstGeom prst="rect">
            <a:avLst/>
          </a:prstGeom>
        </p:spPr>
      </p:pic>
      <p:sp>
        <p:nvSpPr>
          <p:cNvPr id="12" name="TextBox 11">
            <a:extLst>
              <a:ext uri="{FF2B5EF4-FFF2-40B4-BE49-F238E27FC236}">
                <a16:creationId xmlns:a16="http://schemas.microsoft.com/office/drawing/2014/main" id="{4D5FB1D2-95A9-1AF4-DFCC-B6041629C86A}"/>
              </a:ext>
            </a:extLst>
          </p:cNvPr>
          <p:cNvSpPr txBox="1"/>
          <p:nvPr/>
        </p:nvSpPr>
        <p:spPr>
          <a:xfrm>
            <a:off x="3821793" y="3378570"/>
            <a:ext cx="663388" cy="230832"/>
          </a:xfrm>
          <a:prstGeom prst="rect">
            <a:avLst/>
          </a:prstGeom>
          <a:noFill/>
        </p:spPr>
        <p:txBody>
          <a:bodyPr wrap="square" rtlCol="0">
            <a:spAutoFit/>
          </a:bodyPr>
          <a:lstStyle/>
          <a:p>
            <a:r>
              <a:rPr lang="en-US" sz="900" dirty="0"/>
              <a:t>R2=0.987</a:t>
            </a:r>
          </a:p>
        </p:txBody>
      </p:sp>
      <p:sp>
        <p:nvSpPr>
          <p:cNvPr id="13" name="TextBox 12">
            <a:extLst>
              <a:ext uri="{FF2B5EF4-FFF2-40B4-BE49-F238E27FC236}">
                <a16:creationId xmlns:a16="http://schemas.microsoft.com/office/drawing/2014/main" id="{84BC0097-642B-11D9-8D83-2ABED35EEB62}"/>
              </a:ext>
            </a:extLst>
          </p:cNvPr>
          <p:cNvSpPr txBox="1"/>
          <p:nvPr/>
        </p:nvSpPr>
        <p:spPr>
          <a:xfrm>
            <a:off x="3794899" y="6165219"/>
            <a:ext cx="663388" cy="230832"/>
          </a:xfrm>
          <a:prstGeom prst="rect">
            <a:avLst/>
          </a:prstGeom>
          <a:noFill/>
        </p:spPr>
        <p:txBody>
          <a:bodyPr wrap="square" rtlCol="0">
            <a:spAutoFit/>
          </a:bodyPr>
          <a:lstStyle/>
          <a:p>
            <a:r>
              <a:rPr lang="en-US" sz="900" dirty="0"/>
              <a:t>R2=0.914</a:t>
            </a:r>
          </a:p>
        </p:txBody>
      </p:sp>
      <p:sp>
        <p:nvSpPr>
          <p:cNvPr id="14" name="TextBox 13">
            <a:extLst>
              <a:ext uri="{FF2B5EF4-FFF2-40B4-BE49-F238E27FC236}">
                <a16:creationId xmlns:a16="http://schemas.microsoft.com/office/drawing/2014/main" id="{1354B660-04C7-669A-8F51-EE324E1D04B3}"/>
              </a:ext>
            </a:extLst>
          </p:cNvPr>
          <p:cNvSpPr txBox="1"/>
          <p:nvPr/>
        </p:nvSpPr>
        <p:spPr>
          <a:xfrm>
            <a:off x="7481856" y="6165219"/>
            <a:ext cx="663388" cy="230832"/>
          </a:xfrm>
          <a:prstGeom prst="rect">
            <a:avLst/>
          </a:prstGeom>
          <a:noFill/>
        </p:spPr>
        <p:txBody>
          <a:bodyPr wrap="square" rtlCol="0">
            <a:spAutoFit/>
          </a:bodyPr>
          <a:lstStyle/>
          <a:p>
            <a:r>
              <a:rPr lang="en-US" sz="900" dirty="0"/>
              <a:t>R2=0.964</a:t>
            </a:r>
          </a:p>
        </p:txBody>
      </p:sp>
      <p:sp>
        <p:nvSpPr>
          <p:cNvPr id="16" name="TextBox 15">
            <a:extLst>
              <a:ext uri="{FF2B5EF4-FFF2-40B4-BE49-F238E27FC236}">
                <a16:creationId xmlns:a16="http://schemas.microsoft.com/office/drawing/2014/main" id="{37614D47-4E3C-581F-3D5A-F9C06D45CA28}"/>
              </a:ext>
            </a:extLst>
          </p:cNvPr>
          <p:cNvSpPr txBox="1"/>
          <p:nvPr/>
        </p:nvSpPr>
        <p:spPr>
          <a:xfrm>
            <a:off x="7481856" y="3378570"/>
            <a:ext cx="663388" cy="230832"/>
          </a:xfrm>
          <a:prstGeom prst="rect">
            <a:avLst/>
          </a:prstGeom>
          <a:noFill/>
        </p:spPr>
        <p:txBody>
          <a:bodyPr wrap="square" rtlCol="0">
            <a:spAutoFit/>
          </a:bodyPr>
          <a:lstStyle/>
          <a:p>
            <a:r>
              <a:rPr lang="en-US" sz="900" dirty="0"/>
              <a:t>R2=0.907</a:t>
            </a:r>
          </a:p>
        </p:txBody>
      </p:sp>
    </p:spTree>
    <p:extLst>
      <p:ext uri="{BB962C8B-B14F-4D97-AF65-F5344CB8AC3E}">
        <p14:creationId xmlns:p14="http://schemas.microsoft.com/office/powerpoint/2010/main" val="3770599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0</TotalTime>
  <Words>1151</Words>
  <Application>Microsoft Office PowerPoint</Application>
  <PresentationFormat>Widescreen</PresentationFormat>
  <Paragraphs>115</Paragraphs>
  <Slides>20</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-apple-system</vt:lpstr>
      <vt:lpstr>Slack-Lato</vt:lpstr>
      <vt:lpstr>Arial</vt:lpstr>
      <vt:lpstr>Calibri</vt:lpstr>
      <vt:lpstr>Courier New</vt:lpstr>
      <vt:lpstr>Merriweather Sans Regular</vt:lpstr>
      <vt:lpstr>Trebuchet MS</vt:lpstr>
      <vt:lpstr>Wingdings</vt:lpstr>
      <vt:lpstr>Wingdings 3</vt:lpstr>
      <vt:lpstr>Facet</vt:lpstr>
      <vt:lpstr>Analysis of CO2 Emissions Impacting Climate Change</vt:lpstr>
      <vt:lpstr>What is Climate Change?</vt:lpstr>
      <vt:lpstr>The Paris Agreement</vt:lpstr>
      <vt:lpstr>Structure</vt:lpstr>
      <vt:lpstr>Dataset Selection and Goals</vt:lpstr>
      <vt:lpstr>Analysis</vt:lpstr>
      <vt:lpstr>Linear Regression</vt:lpstr>
      <vt:lpstr>Timeframes Comparison</vt:lpstr>
      <vt:lpstr>Linear Regression by Timeframe</vt:lpstr>
      <vt:lpstr>Prediction Model Results</vt:lpstr>
      <vt:lpstr>Model Comparison (Removing Exponential Outlier)</vt:lpstr>
      <vt:lpstr>Unsupervised Machine Learning </vt:lpstr>
      <vt:lpstr>Unsupervised learning with K-mean clustering </vt:lpstr>
      <vt:lpstr>PowerPoint Presentation</vt:lpstr>
      <vt:lpstr>Discussion</vt:lpstr>
      <vt:lpstr>Deep Neural Network </vt:lpstr>
      <vt:lpstr>Deep Neural Network </vt:lpstr>
      <vt:lpstr>Discussion</vt:lpstr>
      <vt:lpstr>Data Visualization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CO2 Emission Trends</dc:title>
  <dc:creator>Lesly Boulos</dc:creator>
  <cp:lastModifiedBy>Lesly Boulos</cp:lastModifiedBy>
  <cp:revision>26</cp:revision>
  <dcterms:created xsi:type="dcterms:W3CDTF">2023-02-06T00:17:41Z</dcterms:created>
  <dcterms:modified xsi:type="dcterms:W3CDTF">2023-02-08T05:17:40Z</dcterms:modified>
</cp:coreProperties>
</file>